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315" r:id="rId4"/>
    <p:sldId id="316" r:id="rId5"/>
    <p:sldId id="317" r:id="rId6"/>
    <p:sldId id="262" r:id="rId7"/>
    <p:sldId id="274" r:id="rId8"/>
    <p:sldId id="275" r:id="rId9"/>
    <p:sldId id="283" r:id="rId10"/>
    <p:sldId id="293" r:id="rId11"/>
    <p:sldId id="321" r:id="rId12"/>
    <p:sldId id="300" r:id="rId13"/>
    <p:sldId id="326" r:id="rId14"/>
    <p:sldId id="329" r:id="rId15"/>
    <p:sldId id="327" r:id="rId16"/>
    <p:sldId id="330" r:id="rId17"/>
    <p:sldId id="331" r:id="rId18"/>
    <p:sldId id="325" r:id="rId19"/>
    <p:sldId id="324" r:id="rId20"/>
    <p:sldId id="332" r:id="rId21"/>
    <p:sldId id="333" r:id="rId22"/>
    <p:sldId id="334" r:id="rId23"/>
    <p:sldId id="312" r:id="rId24"/>
    <p:sldId id="336" r:id="rId25"/>
    <p:sldId id="335" r:id="rId26"/>
    <p:sldId id="304" r:id="rId27"/>
    <p:sldId id="313" r:id="rId28"/>
    <p:sldId id="314" r:id="rId29"/>
  </p:sldIdLst>
  <p:sldSz cx="12192000" cy="6858000"/>
  <p:notesSz cx="6858000" cy="9144000"/>
  <p:embeddedFontLst>
    <p:embeddedFont>
      <p:font typeface="나눔바른고딕" panose="020B0600000101010101" charset="-127"/>
      <p:regular r:id="rId31"/>
      <p:bold r:id="rId32"/>
    </p:embeddedFont>
    <p:embeddedFont>
      <p:font typeface="KoPub돋움체 Bold" panose="02020603020101020101" pitchFamily="18" charset="-127"/>
      <p:regular r:id="rId33"/>
    </p:embeddedFont>
    <p:embeddedFont>
      <p:font typeface="KoPub돋움체 Light" panose="02020603020101020101" pitchFamily="18" charset="-127"/>
      <p:regular r:id="rId34"/>
    </p:embeddedFont>
    <p:embeddedFont>
      <p:font typeface="KoPub돋움체 Medium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조선일보명조" panose="02030304000000000000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Jin" initials="D" lastIdx="1" clrIdx="0">
    <p:extLst>
      <p:ext uri="{19B8F6BF-5375-455C-9EA6-DF929625EA0E}">
        <p15:presenceInfo xmlns:p15="http://schemas.microsoft.com/office/powerpoint/2012/main" userId="Dong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3B3838"/>
    <a:srgbClr val="43B05C"/>
    <a:srgbClr val="EAE014"/>
    <a:srgbClr val="EDD22F"/>
    <a:srgbClr val="EFE743"/>
    <a:srgbClr val="E6E6E6"/>
    <a:srgbClr val="EBBA16"/>
    <a:srgbClr val="546A79"/>
    <a:srgbClr val="44A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7642" autoAdjust="0"/>
  </p:normalViewPr>
  <p:slideViewPr>
    <p:cSldViewPr snapToGrid="0">
      <p:cViewPr varScale="1">
        <p:scale>
          <a:sx n="75" d="100"/>
          <a:sy n="75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5BDF1-92DD-427B-895F-A94EBBB620A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8032-8BDC-4DDD-BFD9-2866A764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0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i="0" dirty="0" err="1">
                <a:effectLst/>
              </a:rPr>
              <a:t>노해찬</a:t>
            </a:r>
            <a:r>
              <a:rPr lang="en-US" altLang="ko-KR" dirty="0">
                <a:effectLst/>
              </a:rPr>
              <a:t>(2016152017)</a:t>
            </a:r>
            <a:r>
              <a:rPr lang="ko-KR" altLang="en-US" i="0" dirty="0">
                <a:effectLst/>
              </a:rPr>
              <a:t>김동진</a:t>
            </a:r>
            <a:r>
              <a:rPr lang="en-US" altLang="ko-KR" dirty="0">
                <a:effectLst/>
              </a:rPr>
              <a:t>(2015156004)</a:t>
            </a:r>
            <a:r>
              <a:rPr lang="ko-KR" altLang="en-US" i="0" dirty="0">
                <a:effectLst/>
              </a:rPr>
              <a:t>김지수</a:t>
            </a:r>
            <a:r>
              <a:rPr lang="en-US" altLang="ko-KR" dirty="0">
                <a:effectLst/>
              </a:rPr>
              <a:t>(2015150010)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3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8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03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19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9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81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4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19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803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3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 배경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조사 및 비교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72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8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0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36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5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3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8791-B69C-414D-8485-F3E685AA1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21C4A7-833D-4465-9956-96D79F3C0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127B5-9371-495A-91F1-5ABD6A9D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474A7-939A-4E47-B52C-262B5EFF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E5422-AE89-440D-ABF3-FF7A0AB1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2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4BBB4-6A3C-4DEA-BB25-3E9573B8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62A81-A6A4-4F63-9FBB-2E69DEEC3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E2552-C983-4E91-A948-424F52F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E1342-F84C-4CAE-AA85-F6440BCA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45C4C-2AB1-434D-89DA-E51DAADF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33EFEE-3757-407F-B4A7-8193D7F3D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A4260-3D3B-4283-B509-52D77451D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2BE01-ADFC-4050-A963-E15BA2DA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DD049-E307-4638-8884-0954ECD9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D411A-87EF-4419-98D0-14233008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7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4AC0-761A-41C5-9207-4BC44C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50BC2-5EB0-49CA-9090-654675DE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552A-8F87-47F8-A42A-947D5BFC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82470-B4FA-462A-B5B1-0E7D9BE0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6D639-1EC7-49BC-B873-BCCE0BAF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1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8C64-15C3-42C5-8BF0-0E18D415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8F161-8245-426E-87D2-82C3CA7BD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CFBC8-7A58-4035-B1FF-373D6B5B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27C42-21E5-432F-8CE9-AA85E0DD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06C0C-1972-4844-A340-B8D3C8C2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54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4B634-29D0-4B70-AF86-A986CA1A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52557-E31F-4105-A681-F0ACE026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3A6D6-0DF5-4771-97C5-71561812D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459B7B-EF7B-4755-942B-916A4A5C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61F51-A075-410E-B143-E4DFF390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B018E-34DE-4F3F-9C5D-E6449119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FDDF3-C8A9-496F-B48F-9C72639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A392E3-EADC-4BDD-9291-168F57E9B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FA243-8276-474E-8244-EE4B6BF55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72B868-7AE6-4E77-BD98-D4B957940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107C75-721D-4D1B-8512-669E94842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83C291-27C6-4FA8-8F8D-9695B475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9081D7-0975-4453-8569-1A1BD483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C0FFA3-AE07-4FC6-986E-308EF004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3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350FF-BF73-481A-B0A7-854E5F77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9E3575-879C-4CEF-97AB-44835E3B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105FFB-0D9B-422B-A5C0-CA6AF813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6B7F96-5307-4ACA-A8EC-06925D9C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0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0C9161-7676-4D50-9B72-575F537B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B3BB45-0FF3-46DA-9121-E677CDC1F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22A81-3052-4DA2-80DA-7C946D3C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6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325E8-3168-4CBA-B1DE-8166B19F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878EC5-DF5B-4DA0-B4F8-2F8AEC246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1E87F-B5EA-4F08-94F5-2ADD1775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DDAB8-A3FF-4D2A-9D21-5075A99D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165A0-BD6C-4AC1-A076-C90D979E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FB4354-C837-431F-A94D-29391EC6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AE8A2-CCEF-49B9-A4EF-223A94F2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25E434-6AF9-4EDE-99A7-AC5915692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0D53AA-FED8-4CA1-B14E-AC6BC1206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8163C4-ED14-4352-BE4A-CE34A953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C8F2E-8843-4ECE-8365-AD9631A9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7228EB-6E2F-41F4-BB64-18F3B277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41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lumMod val="9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EBC5FF-2B58-403A-9466-996C8513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812BAA-2C0B-40E6-9A22-597246DD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EC696-0F18-4F46-87CD-1F1017955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EF3F3-B429-4842-9D99-27066B62D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D39F5-B965-42B9-AD9F-87464B4D4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chandle/DogHealt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lsesensor.com/pages/installing-our-playground-for-pulsesensor-Arduin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bildr.org/2011/02/mlx90614-ardui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0C9C42-3C1B-4BAC-B608-3295D443E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8650"/>
            <a:ext cx="12217269" cy="8148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8B7706-69FB-4BAC-AD87-155F8350F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4" y="-2127"/>
            <a:ext cx="10278671" cy="685587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47D3B6-3420-4CAC-B139-1EA14D2D8234}"/>
              </a:ext>
            </a:extLst>
          </p:cNvPr>
          <p:cNvSpPr/>
          <p:nvPr/>
        </p:nvSpPr>
        <p:spPr>
          <a:xfrm>
            <a:off x="0" y="0"/>
            <a:ext cx="12217269" cy="685374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E3CAE4-8AC5-4098-AF68-FCA6C41B5D5B}"/>
              </a:ext>
            </a:extLst>
          </p:cNvPr>
          <p:cNvSpPr txBox="1"/>
          <p:nvPr/>
        </p:nvSpPr>
        <p:spPr>
          <a:xfrm>
            <a:off x="2352320" y="1251570"/>
            <a:ext cx="751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아두이노</a:t>
            </a:r>
            <a:r>
              <a:rPr lang="ko-KR" altLang="en-US" sz="3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기반 애완견 헬스케어 디바이스</a:t>
            </a:r>
            <a:endParaRPr lang="ko-KR" altLang="en-US" sz="3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B0A935-E458-4CED-A51A-83CC3B0BBBB2}"/>
              </a:ext>
            </a:extLst>
          </p:cNvPr>
          <p:cNvSpPr/>
          <p:nvPr/>
        </p:nvSpPr>
        <p:spPr>
          <a:xfrm flipV="1">
            <a:off x="5250179" y="2824978"/>
            <a:ext cx="1691640" cy="45719"/>
          </a:xfrm>
          <a:prstGeom prst="rect">
            <a:avLst/>
          </a:prstGeom>
          <a:solidFill>
            <a:srgbClr val="FFE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190F6-9242-43EA-AFFA-0DB2B6F4E0D3}"/>
              </a:ext>
            </a:extLst>
          </p:cNvPr>
          <p:cNvSpPr txBox="1"/>
          <p:nvPr/>
        </p:nvSpPr>
        <p:spPr>
          <a:xfrm>
            <a:off x="4359796" y="3149471"/>
            <a:ext cx="33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2016152017	   </a:t>
            </a:r>
            <a:r>
              <a:rPr lang="ko-KR" altLang="en-US" sz="20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노해찬</a:t>
            </a:r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2015156004	   </a:t>
            </a:r>
            <a:r>
              <a:rPr lang="ko-KR" altLang="en-US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김동진</a:t>
            </a:r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2015150010	   </a:t>
            </a:r>
            <a:r>
              <a:rPr lang="ko-KR" altLang="en-US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김지수</a:t>
            </a:r>
          </a:p>
        </p:txBody>
      </p:sp>
    </p:spTree>
    <p:extLst>
      <p:ext uri="{BB962C8B-B14F-4D97-AF65-F5344CB8AC3E}">
        <p14:creationId xmlns:p14="http://schemas.microsoft.com/office/powerpoint/2010/main" val="218547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C942F25A-CED2-4601-B424-61453C93B35F}"/>
              </a:ext>
            </a:extLst>
          </p:cNvPr>
          <p:cNvCxnSpPr>
            <a:cxnSpLocks/>
          </p:cNvCxnSpPr>
          <p:nvPr/>
        </p:nvCxnSpPr>
        <p:spPr>
          <a:xfrm flipV="1">
            <a:off x="1078992" y="4570951"/>
            <a:ext cx="0" cy="6404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EA41A40-2E63-4832-8B1E-2BA58C12D9E1}"/>
              </a:ext>
            </a:extLst>
          </p:cNvPr>
          <p:cNvSpPr txBox="1"/>
          <p:nvPr/>
        </p:nvSpPr>
        <p:spPr>
          <a:xfrm>
            <a:off x="157164" y="5310697"/>
            <a:ext cx="208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 데이터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감지시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55A60C1-FECC-4F9A-A4DC-AB9556CA470E}"/>
              </a:ext>
            </a:extLst>
          </p:cNvPr>
          <p:cNvCxnSpPr>
            <a:cxnSpLocks/>
          </p:cNvCxnSpPr>
          <p:nvPr/>
        </p:nvCxnSpPr>
        <p:spPr>
          <a:xfrm flipV="1">
            <a:off x="3615662" y="4314152"/>
            <a:ext cx="0" cy="6404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C83A35F-8956-47D8-B7C3-DF14E25F16B9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761480" y="4018280"/>
            <a:ext cx="0" cy="6404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수행 시나리오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7E8B16E-FD56-4965-A661-A3F2ECE53EE2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FDB0ADE-8E1B-462E-B0C3-6CCBFDB50AE4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E80DA77-9AAF-4078-BAA9-297AF8AEE7F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8E51014-C408-4A53-A24D-51D7AE225AA7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AD0E725-26D9-4B41-844A-35B97634F3E2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A9CC2B-FBFA-4ED9-829A-ED509AD7496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366CBDE-CDAE-48DF-9A9A-874D9C3EE211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2FFD3D3C-16F0-4AC1-BF6E-39AED2ED4B5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A90EB89-19DB-4FB3-96F5-F1E592648D4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FA349EA-EA00-4C17-BAFA-38A0C4D1BED0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9CDBDD-B023-4DD1-9C3B-E85C5A9688C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C385DA4-A5A8-4420-8BA7-270D04F6CD4F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6357DD61-7098-4516-9B67-100BE7A8E63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E962A54-ED47-44B2-A8B0-FF40E14CFC4F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42C8E04-9175-434C-A557-456A1D9324A3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A687BBB-54C2-448A-B17B-7B3737B3DBE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D4D90D-75A7-40C3-BC18-5C623B8547D8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9B80573-80E7-4F4D-9807-9DC234CF18D4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6C6A79C2-CCAD-4F45-9085-082A69E7ADB7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B2FEDC-F08C-4068-820B-F48DB46DE153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5296879-D46E-4B35-B986-89648B853AB5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A6CC5798-136E-448D-BF5B-151663C01C7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B76CC8-0E6B-491F-990C-72F8FA2F5A25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888F0703-ABCA-4C61-B30C-E70FA5B6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12" y="2470635"/>
            <a:ext cx="2542493" cy="2542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74E08C-E309-4E62-A210-97634276B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65" y="4382043"/>
            <a:ext cx="1311506" cy="13115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A2D071-D940-4200-8A89-546440590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96" y="1508192"/>
            <a:ext cx="1311506" cy="1311506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ED6D898-D03C-40EF-8AF6-BA4FA337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36" y="3176298"/>
            <a:ext cx="2325051" cy="125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C8BA58-EED1-46F7-9063-8C8546E60342}"/>
              </a:ext>
            </a:extLst>
          </p:cNvPr>
          <p:cNvSpPr txBox="1"/>
          <p:nvPr/>
        </p:nvSpPr>
        <p:spPr>
          <a:xfrm>
            <a:off x="9689800" y="5674516"/>
            <a:ext cx="212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움직임 감지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05C0E3-6221-4926-9911-83CC41D4BC92}"/>
              </a:ext>
            </a:extLst>
          </p:cNvPr>
          <p:cNvSpPr txBox="1"/>
          <p:nvPr/>
        </p:nvSpPr>
        <p:spPr>
          <a:xfrm>
            <a:off x="9689799" y="2976243"/>
            <a:ext cx="212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움직임 감지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D70B20F-9393-4FF8-A909-EDC7B928C033}"/>
              </a:ext>
            </a:extLst>
          </p:cNvPr>
          <p:cNvCxnSpPr>
            <a:stCxn id="16" idx="1"/>
            <a:endCxn id="1026" idx="3"/>
          </p:cNvCxnSpPr>
          <p:nvPr/>
        </p:nvCxnSpPr>
        <p:spPr>
          <a:xfrm rot="10800000" flipV="1">
            <a:off x="7894488" y="2163944"/>
            <a:ext cx="1855709" cy="1638897"/>
          </a:xfrm>
          <a:prstGeom prst="bentConnector3">
            <a:avLst>
              <a:gd name="adj1" fmla="val 6752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F4C9CD-9D0A-4B9A-9DCF-6D3468F38769}"/>
              </a:ext>
            </a:extLst>
          </p:cNvPr>
          <p:cNvCxnSpPr>
            <a:cxnSpLocks/>
          </p:cNvCxnSpPr>
          <p:nvPr/>
        </p:nvCxnSpPr>
        <p:spPr>
          <a:xfrm>
            <a:off x="9306560" y="4982649"/>
            <a:ext cx="4765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44AB8A-67B4-4A54-96C2-51D3AB861D14}"/>
              </a:ext>
            </a:extLst>
          </p:cNvPr>
          <p:cNvGrpSpPr/>
          <p:nvPr/>
        </p:nvGrpSpPr>
        <p:grpSpPr>
          <a:xfrm rot="18775368">
            <a:off x="8542117" y="4507080"/>
            <a:ext cx="951137" cy="951137"/>
            <a:chOff x="4795520" y="1899207"/>
            <a:chExt cx="529474" cy="529474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A2D4C-4B3F-4319-8D37-D4522524309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520" y="2163944"/>
              <a:ext cx="52947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C1A0522-F8BE-49C1-B14C-C4DAB67D62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520" y="2163944"/>
              <a:ext cx="52947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E5428C3-5699-4DD5-BA52-42C4A42D4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71" y="2579414"/>
            <a:ext cx="1922843" cy="1922843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B5B6DD9-58A4-46CC-B546-042D724F6126}"/>
              </a:ext>
            </a:extLst>
          </p:cNvPr>
          <p:cNvCxnSpPr>
            <a:cxnSpLocks/>
          </p:cNvCxnSpPr>
          <p:nvPr/>
        </p:nvCxnSpPr>
        <p:spPr>
          <a:xfrm flipH="1" flipV="1">
            <a:off x="4441538" y="3805844"/>
            <a:ext cx="1036093" cy="14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327C6BE-2F77-4E2E-9EB8-F9D3BE108883}"/>
              </a:ext>
            </a:extLst>
          </p:cNvPr>
          <p:cNvCxnSpPr>
            <a:cxnSpLocks/>
          </p:cNvCxnSpPr>
          <p:nvPr/>
        </p:nvCxnSpPr>
        <p:spPr>
          <a:xfrm flipH="1" flipV="1">
            <a:off x="1843937" y="3771779"/>
            <a:ext cx="1036093" cy="14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>
            <a:extLst>
              <a:ext uri="{FF2B5EF4-FFF2-40B4-BE49-F238E27FC236}">
                <a16:creationId xmlns:a16="http://schemas.microsoft.com/office/drawing/2014/main" id="{129E00F9-1393-4F76-92B7-471E2566C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12" y="4825954"/>
            <a:ext cx="800160" cy="80016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E0D3E15B-B52B-4A26-BAD9-96A2191E7C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85" y="4852172"/>
            <a:ext cx="747723" cy="74772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25C8EA-2E59-49AD-8C62-C28207072C00}"/>
              </a:ext>
            </a:extLst>
          </p:cNvPr>
          <p:cNvSpPr/>
          <p:nvPr/>
        </p:nvSpPr>
        <p:spPr>
          <a:xfrm>
            <a:off x="5384800" y="4658779"/>
            <a:ext cx="2753360" cy="1120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C45CDC-B7E2-4490-80DC-FD804DEA018E}"/>
              </a:ext>
            </a:extLst>
          </p:cNvPr>
          <p:cNvSpPr txBox="1"/>
          <p:nvPr/>
        </p:nvSpPr>
        <p:spPr>
          <a:xfrm>
            <a:off x="5853451" y="5776481"/>
            <a:ext cx="188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수집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95C5E5-F844-4C88-ABD2-C65842075787}"/>
              </a:ext>
            </a:extLst>
          </p:cNvPr>
          <p:cNvSpPr txBox="1"/>
          <p:nvPr/>
        </p:nvSpPr>
        <p:spPr>
          <a:xfrm>
            <a:off x="2693835" y="5053898"/>
            <a:ext cx="188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Wifi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통신을 통한 데이터 전달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0070A2-CB60-4E17-8CA9-7CD817C69F8E}"/>
              </a:ext>
            </a:extLst>
          </p:cNvPr>
          <p:cNvSpPr txBox="1"/>
          <p:nvPr/>
        </p:nvSpPr>
        <p:spPr>
          <a:xfrm>
            <a:off x="3113214" y="2168424"/>
            <a:ext cx="188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DB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FCF4F4C-231D-4068-AE8D-01665C662173}"/>
              </a:ext>
            </a:extLst>
          </p:cNvPr>
          <p:cNvSpPr txBox="1"/>
          <p:nvPr/>
        </p:nvSpPr>
        <p:spPr>
          <a:xfrm>
            <a:off x="6035778" y="2666411"/>
            <a:ext cx="188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3B5DE89-2564-4951-B4C5-28207BABA85E}"/>
              </a:ext>
            </a:extLst>
          </p:cNvPr>
          <p:cNvGrpSpPr/>
          <p:nvPr/>
        </p:nvGrpSpPr>
        <p:grpSpPr>
          <a:xfrm>
            <a:off x="703679" y="3205069"/>
            <a:ext cx="848486" cy="848486"/>
            <a:chOff x="4564098" y="2080294"/>
            <a:chExt cx="764694" cy="76469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714535-DD3F-47BA-A1AE-523E8F7581DE}"/>
                </a:ext>
              </a:extLst>
            </p:cNvPr>
            <p:cNvSpPr/>
            <p:nvPr/>
          </p:nvSpPr>
          <p:spPr>
            <a:xfrm>
              <a:off x="4564098" y="2080294"/>
              <a:ext cx="764694" cy="7646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277254D-0783-49C1-BF73-A9594B95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650" y="2228109"/>
              <a:ext cx="535590" cy="535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6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B8B6909-BF66-41BB-AFB1-15AD8230AD1C}"/>
              </a:ext>
            </a:extLst>
          </p:cNvPr>
          <p:cNvSpPr/>
          <p:nvPr/>
        </p:nvSpPr>
        <p:spPr>
          <a:xfrm>
            <a:off x="2083443" y="1653574"/>
            <a:ext cx="544010" cy="4933123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수행 시나리오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7E8B16E-FD56-4965-A661-A3F2ECE53EE2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FDB0ADE-8E1B-462E-B0C3-6CCBFDB50AE4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E80DA77-9AAF-4078-BAA9-297AF8AEE7F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8E51014-C408-4A53-A24D-51D7AE225AA7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AD0E725-26D9-4B41-844A-35B97634F3E2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A9CC2B-FBFA-4ED9-829A-ED509AD7496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366CBDE-CDAE-48DF-9A9A-874D9C3EE211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2FFD3D3C-16F0-4AC1-BF6E-39AED2ED4B5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A90EB89-19DB-4FB3-96F5-F1E592648D4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FA349EA-EA00-4C17-BAFA-38A0C4D1BED0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9CDBDD-B023-4DD1-9C3B-E85C5A9688C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C385DA4-A5A8-4420-8BA7-270D04F6CD4F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6357DD61-7098-4516-9B67-100BE7A8E63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E962A54-ED47-44B2-A8B0-FF40E14CFC4F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42C8E04-9175-434C-A557-456A1D9324A3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A687BBB-54C2-448A-B17B-7B3737B3DBE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D4D90D-75A7-40C3-BC18-5C623B8547D8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9B80573-80E7-4F4D-9807-9DC234CF18D4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6C6A79C2-CCAD-4F45-9085-082A69E7ADB7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B2FEDC-F08C-4068-820B-F48DB46DE153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5296879-D46E-4B35-B986-89648B853AB5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A6CC5798-136E-448D-BF5B-151663C01C7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B76CC8-0E6B-491F-990C-72F8FA2F5A25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3D9082-EB08-46C6-A31F-EC80FB309A1C}"/>
              </a:ext>
            </a:extLst>
          </p:cNvPr>
          <p:cNvGrpSpPr/>
          <p:nvPr/>
        </p:nvGrpSpPr>
        <p:grpSpPr>
          <a:xfrm>
            <a:off x="6468226" y="993882"/>
            <a:ext cx="5045342" cy="5547527"/>
            <a:chOff x="6233844" y="318804"/>
            <a:chExt cx="5354815" cy="5887803"/>
          </a:xfrm>
        </p:grpSpPr>
        <p:grpSp>
          <p:nvGrpSpPr>
            <p:cNvPr id="59" name="Group 4309">
              <a:extLst>
                <a:ext uri="{FF2B5EF4-FFF2-40B4-BE49-F238E27FC236}">
                  <a16:creationId xmlns:a16="http://schemas.microsoft.com/office/drawing/2014/main" id="{89E30C72-86AA-45AD-B84D-CFEBA431A30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967350" y="585298"/>
              <a:ext cx="5887803" cy="5354815"/>
              <a:chOff x="0" y="-1"/>
              <a:chExt cx="3713299" cy="2845165"/>
            </a:xfrm>
          </p:grpSpPr>
          <p:sp>
            <p:nvSpPr>
              <p:cNvPr id="64" name="Shape 4276">
                <a:extLst>
                  <a:ext uri="{FF2B5EF4-FFF2-40B4-BE49-F238E27FC236}">
                    <a16:creationId xmlns:a16="http://schemas.microsoft.com/office/drawing/2014/main" id="{BA78DE1A-DCB9-48BE-8413-C2B6641A05AB}"/>
                  </a:ext>
                </a:extLst>
              </p:cNvPr>
              <p:cNvSpPr/>
              <p:nvPr/>
            </p:nvSpPr>
            <p:spPr>
              <a:xfrm>
                <a:off x="0" y="4175"/>
                <a:ext cx="3700367" cy="2840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90" y="0"/>
                    </a:moveTo>
                    <a:lnTo>
                      <a:pt x="810" y="0"/>
                    </a:lnTo>
                    <a:cubicBezTo>
                      <a:pt x="391" y="0"/>
                      <a:pt x="46" y="416"/>
                      <a:pt x="4" y="948"/>
                    </a:cubicBezTo>
                    <a:cubicBezTo>
                      <a:pt x="1" y="983"/>
                      <a:pt x="0" y="1019"/>
                      <a:pt x="0" y="1055"/>
                    </a:cubicBezTo>
                    <a:lnTo>
                      <a:pt x="0" y="1193"/>
                    </a:lnTo>
                    <a:lnTo>
                      <a:pt x="0" y="2314"/>
                    </a:lnTo>
                    <a:lnTo>
                      <a:pt x="0" y="20545"/>
                    </a:lnTo>
                    <a:cubicBezTo>
                      <a:pt x="0" y="20581"/>
                      <a:pt x="1" y="20617"/>
                      <a:pt x="4" y="20652"/>
                    </a:cubicBezTo>
                    <a:cubicBezTo>
                      <a:pt x="46" y="21184"/>
                      <a:pt x="391" y="21600"/>
                      <a:pt x="810" y="21600"/>
                    </a:cubicBezTo>
                    <a:lnTo>
                      <a:pt x="20790" y="21600"/>
                    </a:lnTo>
                    <a:cubicBezTo>
                      <a:pt x="21236" y="21600"/>
                      <a:pt x="21600" y="21127"/>
                      <a:pt x="21600" y="20545"/>
                    </a:cubicBezTo>
                    <a:lnTo>
                      <a:pt x="21600" y="1055"/>
                    </a:lnTo>
                    <a:cubicBezTo>
                      <a:pt x="21600" y="473"/>
                      <a:pt x="21236" y="0"/>
                      <a:pt x="207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reflection stA="10000" endPos="40000" dir="5400000" sy="-100000" algn="bl" rotWithShape="0"/>
              </a:effectLst>
            </p:spPr>
            <p:txBody>
              <a:bodyPr lIns="38100" tIns="38100" rIns="38100" bIns="38100" anchor="ctr"/>
              <a:lstStyle/>
              <a:p>
                <a:pPr defTabSz="17145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grpSp>
            <p:nvGrpSpPr>
              <p:cNvPr id="65" name="Group 4305">
                <a:extLst>
                  <a:ext uri="{FF2B5EF4-FFF2-40B4-BE49-F238E27FC236}">
                    <a16:creationId xmlns:a16="http://schemas.microsoft.com/office/drawing/2014/main" id="{7A3FB7B8-0015-4DA1-AB89-FCD34981F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89" y="-1"/>
                <a:ext cx="3710210" cy="2842074"/>
                <a:chOff x="-1448" y="0"/>
                <a:chExt cx="3710208" cy="2842072"/>
              </a:xfrm>
            </p:grpSpPr>
            <p:sp>
              <p:nvSpPr>
                <p:cNvPr id="67" name="Shape 4277">
                  <a:extLst>
                    <a:ext uri="{FF2B5EF4-FFF2-40B4-BE49-F238E27FC236}">
                      <a16:creationId xmlns:a16="http://schemas.microsoft.com/office/drawing/2014/main" id="{1C6CD66E-4F6F-4362-B91D-AEB0F6AF7ABE}"/>
                    </a:ext>
                  </a:extLst>
                </p:cNvPr>
                <p:cNvSpPr/>
                <p:nvPr/>
              </p:nvSpPr>
              <p:spPr>
                <a:xfrm>
                  <a:off x="-1448" y="0"/>
                  <a:ext cx="3700939" cy="2838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48"/>
                      </a:moveTo>
                      <a:lnTo>
                        <a:pt x="0" y="20552"/>
                      </a:lnTo>
                      <a:cubicBezTo>
                        <a:pt x="0" y="21131"/>
                        <a:pt x="360" y="21600"/>
                        <a:pt x="804" y="21600"/>
                      </a:cubicBezTo>
                      <a:lnTo>
                        <a:pt x="20796" y="21600"/>
                      </a:lnTo>
                      <a:cubicBezTo>
                        <a:pt x="21240" y="21600"/>
                        <a:pt x="21600" y="21131"/>
                        <a:pt x="21600" y="20552"/>
                      </a:cubicBezTo>
                      <a:lnTo>
                        <a:pt x="21600" y="1048"/>
                      </a:lnTo>
                      <a:cubicBezTo>
                        <a:pt x="21600" y="469"/>
                        <a:pt x="21240" y="0"/>
                        <a:pt x="20796" y="0"/>
                      </a:cubicBezTo>
                      <a:lnTo>
                        <a:pt x="804" y="0"/>
                      </a:lnTo>
                      <a:cubicBezTo>
                        <a:pt x="360" y="0"/>
                        <a:pt x="0" y="469"/>
                        <a:pt x="0" y="1048"/>
                      </a:cubicBezTo>
                      <a:cubicBezTo>
                        <a:pt x="0" y="1048"/>
                        <a:pt x="0" y="1048"/>
                        <a:pt x="0" y="1048"/>
                      </a:cubicBezTo>
                      <a:close/>
                      <a:moveTo>
                        <a:pt x="64" y="1048"/>
                      </a:moveTo>
                      <a:cubicBezTo>
                        <a:pt x="64" y="516"/>
                        <a:pt x="396" y="83"/>
                        <a:pt x="804" y="83"/>
                      </a:cubicBezTo>
                      <a:lnTo>
                        <a:pt x="20796" y="83"/>
                      </a:lnTo>
                      <a:cubicBezTo>
                        <a:pt x="21204" y="83"/>
                        <a:pt x="21536" y="516"/>
                        <a:pt x="21536" y="1048"/>
                      </a:cubicBezTo>
                      <a:lnTo>
                        <a:pt x="21536" y="20552"/>
                      </a:lnTo>
                      <a:cubicBezTo>
                        <a:pt x="21536" y="21084"/>
                        <a:pt x="21204" y="21517"/>
                        <a:pt x="20796" y="21517"/>
                      </a:cubicBezTo>
                      <a:lnTo>
                        <a:pt x="804" y="21517"/>
                      </a:lnTo>
                      <a:cubicBezTo>
                        <a:pt x="396" y="21517"/>
                        <a:pt x="64" y="21084"/>
                        <a:pt x="64" y="20552"/>
                      </a:cubicBezTo>
                      <a:lnTo>
                        <a:pt x="64" y="1048"/>
                      </a:lnTo>
                    </a:path>
                  </a:pathLst>
                </a:custGeom>
                <a:solidFill>
                  <a:srgbClr val="F1F1F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8" name="Shape 4278">
                  <a:extLst>
                    <a:ext uri="{FF2B5EF4-FFF2-40B4-BE49-F238E27FC236}">
                      <a16:creationId xmlns:a16="http://schemas.microsoft.com/office/drawing/2014/main" id="{76FA529F-1B57-4419-A60B-1A885476C576}"/>
                    </a:ext>
                  </a:extLst>
                </p:cNvPr>
                <p:cNvSpPr/>
                <p:nvPr/>
              </p:nvSpPr>
              <p:spPr>
                <a:xfrm>
                  <a:off x="10909" y="12370"/>
                  <a:ext cx="3682403" cy="28235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843" y="16"/>
                      </a:moveTo>
                      <a:cubicBezTo>
                        <a:pt x="21254" y="16"/>
                        <a:pt x="21588" y="452"/>
                        <a:pt x="21588" y="987"/>
                      </a:cubicBezTo>
                      <a:lnTo>
                        <a:pt x="21588" y="20613"/>
                      </a:lnTo>
                      <a:cubicBezTo>
                        <a:pt x="21588" y="21148"/>
                        <a:pt x="21254" y="21584"/>
                        <a:pt x="20843" y="21584"/>
                      </a:cubicBezTo>
                      <a:lnTo>
                        <a:pt x="757" y="21584"/>
                      </a:lnTo>
                      <a:cubicBezTo>
                        <a:pt x="346" y="21584"/>
                        <a:pt x="12" y="21148"/>
                        <a:pt x="12" y="20613"/>
                      </a:cubicBezTo>
                      <a:lnTo>
                        <a:pt x="12" y="987"/>
                      </a:lnTo>
                      <a:cubicBezTo>
                        <a:pt x="12" y="452"/>
                        <a:pt x="346" y="16"/>
                        <a:pt x="757" y="16"/>
                      </a:cubicBezTo>
                      <a:cubicBezTo>
                        <a:pt x="757" y="16"/>
                        <a:pt x="20843" y="16"/>
                        <a:pt x="20843" y="16"/>
                      </a:cubicBezTo>
                      <a:close/>
                      <a:moveTo>
                        <a:pt x="0" y="987"/>
                      </a:moveTo>
                      <a:lnTo>
                        <a:pt x="0" y="20613"/>
                      </a:lnTo>
                      <a:cubicBezTo>
                        <a:pt x="0" y="21157"/>
                        <a:pt x="340" y="21600"/>
                        <a:pt x="757" y="21600"/>
                      </a:cubicBezTo>
                      <a:lnTo>
                        <a:pt x="20843" y="21600"/>
                      </a:lnTo>
                      <a:cubicBezTo>
                        <a:pt x="21260" y="21600"/>
                        <a:pt x="21600" y="21157"/>
                        <a:pt x="21600" y="20613"/>
                      </a:cubicBezTo>
                      <a:lnTo>
                        <a:pt x="21600" y="987"/>
                      </a:lnTo>
                      <a:cubicBezTo>
                        <a:pt x="21600" y="443"/>
                        <a:pt x="21260" y="0"/>
                        <a:pt x="20843" y="0"/>
                      </a:cubicBezTo>
                      <a:lnTo>
                        <a:pt x="757" y="0"/>
                      </a:lnTo>
                      <a:cubicBezTo>
                        <a:pt x="340" y="0"/>
                        <a:pt x="0" y="443"/>
                        <a:pt x="0" y="98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9" name="Shape 4279">
                  <a:extLst>
                    <a:ext uri="{FF2B5EF4-FFF2-40B4-BE49-F238E27FC236}">
                      <a16:creationId xmlns:a16="http://schemas.microsoft.com/office/drawing/2014/main" id="{6D1871C2-D115-4D37-8FC4-B259044011FC}"/>
                    </a:ext>
                  </a:extLst>
                </p:cNvPr>
                <p:cNvSpPr/>
                <p:nvPr/>
              </p:nvSpPr>
              <p:spPr>
                <a:xfrm>
                  <a:off x="-1448" y="0"/>
                  <a:ext cx="3700939" cy="28420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90" y="16"/>
                      </a:moveTo>
                      <a:cubicBezTo>
                        <a:pt x="21230" y="16"/>
                        <a:pt x="21588" y="482"/>
                        <a:pt x="21588" y="1055"/>
                      </a:cubicBezTo>
                      <a:lnTo>
                        <a:pt x="21588" y="20545"/>
                      </a:lnTo>
                      <a:cubicBezTo>
                        <a:pt x="21588" y="21118"/>
                        <a:pt x="21230" y="21584"/>
                        <a:pt x="20790" y="21584"/>
                      </a:cubicBezTo>
                      <a:lnTo>
                        <a:pt x="810" y="21584"/>
                      </a:lnTo>
                      <a:cubicBezTo>
                        <a:pt x="370" y="21584"/>
                        <a:pt x="12" y="21118"/>
                        <a:pt x="12" y="20545"/>
                      </a:cubicBezTo>
                      <a:lnTo>
                        <a:pt x="12" y="1055"/>
                      </a:lnTo>
                      <a:cubicBezTo>
                        <a:pt x="12" y="482"/>
                        <a:pt x="370" y="16"/>
                        <a:pt x="810" y="16"/>
                      </a:cubicBezTo>
                      <a:cubicBezTo>
                        <a:pt x="810" y="16"/>
                        <a:pt x="20790" y="16"/>
                        <a:pt x="20790" y="16"/>
                      </a:cubicBezTo>
                      <a:close/>
                      <a:moveTo>
                        <a:pt x="0" y="1055"/>
                      </a:moveTo>
                      <a:lnTo>
                        <a:pt x="0" y="20545"/>
                      </a:lnTo>
                      <a:cubicBezTo>
                        <a:pt x="0" y="21127"/>
                        <a:pt x="363" y="21600"/>
                        <a:pt x="810" y="21600"/>
                      </a:cubicBezTo>
                      <a:lnTo>
                        <a:pt x="20790" y="21600"/>
                      </a:lnTo>
                      <a:cubicBezTo>
                        <a:pt x="21237" y="21600"/>
                        <a:pt x="21600" y="21127"/>
                        <a:pt x="21600" y="20545"/>
                      </a:cubicBezTo>
                      <a:lnTo>
                        <a:pt x="21600" y="1055"/>
                      </a:lnTo>
                      <a:cubicBezTo>
                        <a:pt x="21600" y="473"/>
                        <a:pt x="21237" y="0"/>
                        <a:pt x="20790" y="0"/>
                      </a:cubicBezTo>
                      <a:lnTo>
                        <a:pt x="810" y="0"/>
                      </a:lnTo>
                      <a:cubicBezTo>
                        <a:pt x="363" y="0"/>
                        <a:pt x="0" y="473"/>
                        <a:pt x="0" y="105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C0C0C0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0" name="Shape 4280">
                  <a:extLst>
                    <a:ext uri="{FF2B5EF4-FFF2-40B4-BE49-F238E27FC236}">
                      <a16:creationId xmlns:a16="http://schemas.microsoft.com/office/drawing/2014/main" id="{5D2E4798-A4ED-4175-B741-1C3CDEBC2F7A}"/>
                    </a:ext>
                  </a:extLst>
                </p:cNvPr>
                <p:cNvSpPr/>
                <p:nvPr/>
              </p:nvSpPr>
              <p:spPr>
                <a:xfrm>
                  <a:off x="-1448" y="0"/>
                  <a:ext cx="3697851" cy="2838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801" y="16"/>
                      </a:moveTo>
                      <a:cubicBezTo>
                        <a:pt x="21235" y="16"/>
                        <a:pt x="21588" y="476"/>
                        <a:pt x="21588" y="1041"/>
                      </a:cubicBezTo>
                      <a:lnTo>
                        <a:pt x="21588" y="20559"/>
                      </a:lnTo>
                      <a:cubicBezTo>
                        <a:pt x="21588" y="21124"/>
                        <a:pt x="21235" y="21584"/>
                        <a:pt x="20801" y="21584"/>
                      </a:cubicBezTo>
                      <a:lnTo>
                        <a:pt x="799" y="21584"/>
                      </a:lnTo>
                      <a:cubicBezTo>
                        <a:pt x="365" y="21584"/>
                        <a:pt x="12" y="21124"/>
                        <a:pt x="12" y="20559"/>
                      </a:cubicBezTo>
                      <a:lnTo>
                        <a:pt x="12" y="1041"/>
                      </a:lnTo>
                      <a:cubicBezTo>
                        <a:pt x="12" y="476"/>
                        <a:pt x="365" y="16"/>
                        <a:pt x="799" y="16"/>
                      </a:cubicBezTo>
                      <a:cubicBezTo>
                        <a:pt x="799" y="16"/>
                        <a:pt x="20801" y="16"/>
                        <a:pt x="20801" y="16"/>
                      </a:cubicBezTo>
                      <a:close/>
                      <a:moveTo>
                        <a:pt x="0" y="1041"/>
                      </a:moveTo>
                      <a:lnTo>
                        <a:pt x="0" y="20559"/>
                      </a:lnTo>
                      <a:cubicBezTo>
                        <a:pt x="0" y="21133"/>
                        <a:pt x="358" y="21600"/>
                        <a:pt x="799" y="21600"/>
                      </a:cubicBezTo>
                      <a:lnTo>
                        <a:pt x="20801" y="21600"/>
                      </a:lnTo>
                      <a:cubicBezTo>
                        <a:pt x="21242" y="21600"/>
                        <a:pt x="21600" y="21133"/>
                        <a:pt x="21600" y="20559"/>
                      </a:cubicBezTo>
                      <a:lnTo>
                        <a:pt x="21600" y="1041"/>
                      </a:lnTo>
                      <a:cubicBezTo>
                        <a:pt x="21600" y="467"/>
                        <a:pt x="21242" y="0"/>
                        <a:pt x="20801" y="0"/>
                      </a:cubicBezTo>
                      <a:lnTo>
                        <a:pt x="799" y="0"/>
                      </a:lnTo>
                      <a:cubicBezTo>
                        <a:pt x="358" y="0"/>
                        <a:pt x="0" y="467"/>
                        <a:pt x="0" y="104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C0C0C0">
                        <a:alpha val="0"/>
                      </a:srgbClr>
                    </a:gs>
                    <a:gs pos="100000">
                      <a:srgbClr val="DFDFDF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1" name="Shape 4281">
                  <a:extLst>
                    <a:ext uri="{FF2B5EF4-FFF2-40B4-BE49-F238E27FC236}">
                      <a16:creationId xmlns:a16="http://schemas.microsoft.com/office/drawing/2014/main" id="{D0135648-9CED-492E-9829-7B0D3DF70114}"/>
                    </a:ext>
                  </a:extLst>
                </p:cNvPr>
                <p:cNvSpPr/>
                <p:nvPr/>
              </p:nvSpPr>
              <p:spPr>
                <a:xfrm>
                  <a:off x="10908" y="12370"/>
                  <a:ext cx="3679316" cy="28173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45" y="0"/>
                      </a:moveTo>
                      <a:cubicBezTo>
                        <a:pt x="334" y="0"/>
                        <a:pt x="0" y="436"/>
                        <a:pt x="0" y="973"/>
                      </a:cubicBezTo>
                      <a:lnTo>
                        <a:pt x="0" y="20627"/>
                      </a:lnTo>
                      <a:cubicBezTo>
                        <a:pt x="0" y="21164"/>
                        <a:pt x="334" y="21600"/>
                        <a:pt x="745" y="21600"/>
                      </a:cubicBezTo>
                      <a:lnTo>
                        <a:pt x="20855" y="21600"/>
                      </a:lnTo>
                      <a:cubicBezTo>
                        <a:pt x="21266" y="21600"/>
                        <a:pt x="21600" y="21164"/>
                        <a:pt x="21600" y="20627"/>
                      </a:cubicBezTo>
                      <a:lnTo>
                        <a:pt x="21600" y="973"/>
                      </a:lnTo>
                      <a:cubicBezTo>
                        <a:pt x="21600" y="436"/>
                        <a:pt x="21266" y="0"/>
                        <a:pt x="20855" y="0"/>
                      </a:cubicBezTo>
                      <a:cubicBezTo>
                        <a:pt x="20855" y="0"/>
                        <a:pt x="745" y="0"/>
                        <a:pt x="74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0A0A0A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" name="Shape 4282">
                  <a:extLst>
                    <a:ext uri="{FF2B5EF4-FFF2-40B4-BE49-F238E27FC236}">
                      <a16:creationId xmlns:a16="http://schemas.microsoft.com/office/drawing/2014/main" id="{FFD4C8FF-4364-4D3A-9B93-2237AD5E2654}"/>
                    </a:ext>
                  </a:extLst>
                </p:cNvPr>
                <p:cNvSpPr/>
                <p:nvPr/>
              </p:nvSpPr>
              <p:spPr>
                <a:xfrm>
                  <a:off x="10909" y="12370"/>
                  <a:ext cx="3673137" cy="28142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58"/>
                      </a:moveTo>
                      <a:lnTo>
                        <a:pt x="0" y="20642"/>
                      </a:lnTo>
                      <a:cubicBezTo>
                        <a:pt x="0" y="21170"/>
                        <a:pt x="329" y="21600"/>
                        <a:pt x="734" y="21600"/>
                      </a:cubicBezTo>
                      <a:lnTo>
                        <a:pt x="20866" y="21600"/>
                      </a:lnTo>
                      <a:cubicBezTo>
                        <a:pt x="21271" y="21600"/>
                        <a:pt x="21600" y="21170"/>
                        <a:pt x="21600" y="20642"/>
                      </a:cubicBezTo>
                      <a:lnTo>
                        <a:pt x="21600" y="958"/>
                      </a:lnTo>
                      <a:cubicBezTo>
                        <a:pt x="21600" y="430"/>
                        <a:pt x="21271" y="0"/>
                        <a:pt x="20866" y="0"/>
                      </a:cubicBezTo>
                      <a:lnTo>
                        <a:pt x="734" y="0"/>
                      </a:lnTo>
                      <a:cubicBezTo>
                        <a:pt x="329" y="0"/>
                        <a:pt x="0" y="430"/>
                        <a:pt x="0" y="958"/>
                      </a:cubicBezTo>
                      <a:cubicBezTo>
                        <a:pt x="0" y="958"/>
                        <a:pt x="0" y="958"/>
                        <a:pt x="0" y="958"/>
                      </a:cubicBezTo>
                      <a:close/>
                      <a:moveTo>
                        <a:pt x="19" y="958"/>
                      </a:moveTo>
                      <a:cubicBezTo>
                        <a:pt x="19" y="443"/>
                        <a:pt x="339" y="24"/>
                        <a:pt x="734" y="24"/>
                      </a:cubicBezTo>
                      <a:lnTo>
                        <a:pt x="20866" y="24"/>
                      </a:lnTo>
                      <a:cubicBezTo>
                        <a:pt x="21261" y="24"/>
                        <a:pt x="21581" y="443"/>
                        <a:pt x="21581" y="958"/>
                      </a:cubicBezTo>
                      <a:lnTo>
                        <a:pt x="21581" y="20642"/>
                      </a:lnTo>
                      <a:cubicBezTo>
                        <a:pt x="21581" y="21157"/>
                        <a:pt x="21261" y="21576"/>
                        <a:pt x="20866" y="21576"/>
                      </a:cubicBezTo>
                      <a:lnTo>
                        <a:pt x="734" y="21576"/>
                      </a:lnTo>
                      <a:cubicBezTo>
                        <a:pt x="339" y="21576"/>
                        <a:pt x="19" y="21157"/>
                        <a:pt x="19" y="20642"/>
                      </a:cubicBezTo>
                      <a:lnTo>
                        <a:pt x="19" y="958"/>
                      </a:lnTo>
                    </a:path>
                  </a:pathLst>
                </a:custGeom>
                <a:gradFill flip="none" rotWithShape="1">
                  <a:gsLst>
                    <a:gs pos="0">
                      <a:srgbClr val="515151">
                        <a:alpha val="0"/>
                      </a:srgbClr>
                    </a:gs>
                    <a:gs pos="100000">
                      <a:srgbClr val="515151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4" name="Shape 4283">
                  <a:extLst>
                    <a:ext uri="{FF2B5EF4-FFF2-40B4-BE49-F238E27FC236}">
                      <a16:creationId xmlns:a16="http://schemas.microsoft.com/office/drawing/2014/main" id="{A4DDEDFD-1AC8-4CA8-A8DD-A2CC2CE92F31}"/>
                    </a:ext>
                  </a:extLst>
                </p:cNvPr>
                <p:cNvSpPr/>
                <p:nvPr/>
              </p:nvSpPr>
              <p:spPr>
                <a:xfrm>
                  <a:off x="-1448" y="163907"/>
                  <a:ext cx="3090" cy="1453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ubicBezTo>
                        <a:pt x="0" y="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E5E5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5" name="Shape 4284">
                  <a:extLst>
                    <a:ext uri="{FF2B5EF4-FFF2-40B4-BE49-F238E27FC236}">
                      <a16:creationId xmlns:a16="http://schemas.microsoft.com/office/drawing/2014/main" id="{C72D04EC-3FE0-4251-A162-B246907EC176}"/>
                    </a:ext>
                  </a:extLst>
                </p:cNvPr>
                <p:cNvSpPr/>
                <p:nvPr/>
              </p:nvSpPr>
              <p:spPr>
                <a:xfrm>
                  <a:off x="3470886" y="1342175"/>
                  <a:ext cx="166820" cy="16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2" y="0"/>
                      </a:moveTo>
                      <a:cubicBezTo>
                        <a:pt x="16765" y="0"/>
                        <a:pt x="21600" y="4836"/>
                        <a:pt x="21600" y="10800"/>
                      </a:cubicBezTo>
                      <a:cubicBezTo>
                        <a:pt x="21600" y="16764"/>
                        <a:pt x="16765" y="21600"/>
                        <a:pt x="10802" y="21600"/>
                      </a:cubicBezTo>
                      <a:cubicBezTo>
                        <a:pt x="4836" y="21600"/>
                        <a:pt x="0" y="16764"/>
                        <a:pt x="0" y="10800"/>
                      </a:cubicBezTo>
                      <a:cubicBezTo>
                        <a:pt x="0" y="4836"/>
                        <a:pt x="4836" y="0"/>
                        <a:pt x="1080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7070">
                        <a:alpha val="0"/>
                      </a:srgbClr>
                    </a:gs>
                    <a:gs pos="100000">
                      <a:srgbClr val="242424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6" name="Shape 4285">
                  <a:extLst>
                    <a:ext uri="{FF2B5EF4-FFF2-40B4-BE49-F238E27FC236}">
                      <a16:creationId xmlns:a16="http://schemas.microsoft.com/office/drawing/2014/main" id="{F7AA745C-2DE7-4E81-A444-64FBF022DF10}"/>
                    </a:ext>
                  </a:extLst>
                </p:cNvPr>
                <p:cNvSpPr/>
                <p:nvPr/>
              </p:nvSpPr>
              <p:spPr>
                <a:xfrm>
                  <a:off x="3545028" y="1342175"/>
                  <a:ext cx="86499" cy="16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11" y="10800"/>
                      </a:moveTo>
                      <a:cubicBezTo>
                        <a:pt x="20711" y="16687"/>
                        <a:pt x="11480" y="21473"/>
                        <a:pt x="0" y="21594"/>
                      </a:cubicBezTo>
                      <a:cubicBezTo>
                        <a:pt x="150" y="21597"/>
                        <a:pt x="296" y="21600"/>
                        <a:pt x="446" y="21600"/>
                      </a:cubicBezTo>
                      <a:cubicBezTo>
                        <a:pt x="12129" y="21600"/>
                        <a:pt x="21600" y="16764"/>
                        <a:pt x="21600" y="10800"/>
                      </a:cubicBezTo>
                      <a:cubicBezTo>
                        <a:pt x="21600" y="4836"/>
                        <a:pt x="12129" y="0"/>
                        <a:pt x="446" y="0"/>
                      </a:cubicBezTo>
                      <a:cubicBezTo>
                        <a:pt x="296" y="0"/>
                        <a:pt x="150" y="5"/>
                        <a:pt x="0" y="6"/>
                      </a:cubicBezTo>
                      <a:cubicBezTo>
                        <a:pt x="11480" y="127"/>
                        <a:pt x="20711" y="4913"/>
                        <a:pt x="20711" y="108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97979">
                        <a:alpha val="0"/>
                      </a:srgbClr>
                    </a:gs>
                    <a:gs pos="100000">
                      <a:srgbClr val="797979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7" name="Shape 4286">
                  <a:extLst>
                    <a:ext uri="{FF2B5EF4-FFF2-40B4-BE49-F238E27FC236}">
                      <a16:creationId xmlns:a16="http://schemas.microsoft.com/office/drawing/2014/main" id="{E786E78B-848B-4545-B1D0-05984E690011}"/>
                    </a:ext>
                  </a:extLst>
                </p:cNvPr>
                <p:cNvSpPr/>
                <p:nvPr/>
              </p:nvSpPr>
              <p:spPr>
                <a:xfrm>
                  <a:off x="3458529" y="1342175"/>
                  <a:ext cx="83411" cy="16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4" h="21597" extrusionOk="0">
                      <a:moveTo>
                        <a:pt x="816" y="10794"/>
                      </a:moveTo>
                      <a:cubicBezTo>
                        <a:pt x="826" y="4908"/>
                        <a:pt x="10108" y="115"/>
                        <a:pt x="21594" y="5"/>
                      </a:cubicBezTo>
                      <a:cubicBezTo>
                        <a:pt x="21456" y="5"/>
                        <a:pt x="21322" y="0"/>
                        <a:pt x="21184" y="0"/>
                      </a:cubicBezTo>
                      <a:cubicBezTo>
                        <a:pt x="9508" y="-3"/>
                        <a:pt x="7" y="4838"/>
                        <a:pt x="0" y="10792"/>
                      </a:cubicBezTo>
                      <a:cubicBezTo>
                        <a:pt x="-6" y="16750"/>
                        <a:pt x="9486" y="21594"/>
                        <a:pt x="21163" y="21597"/>
                      </a:cubicBezTo>
                      <a:cubicBezTo>
                        <a:pt x="21300" y="21597"/>
                        <a:pt x="21438" y="21594"/>
                        <a:pt x="21572" y="21594"/>
                      </a:cubicBezTo>
                      <a:cubicBezTo>
                        <a:pt x="10086" y="21479"/>
                        <a:pt x="810" y="16679"/>
                        <a:pt x="816" y="1079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A221A">
                        <a:alpha val="0"/>
                      </a:srgbClr>
                    </a:gs>
                    <a:gs pos="100000">
                      <a:srgbClr val="232323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8" name="Shape 4287">
                  <a:extLst>
                    <a:ext uri="{FF2B5EF4-FFF2-40B4-BE49-F238E27FC236}">
                      <a16:creationId xmlns:a16="http://schemas.microsoft.com/office/drawing/2014/main" id="{6FA74523-6D51-42EF-8196-9F000DFA458D}"/>
                    </a:ext>
                  </a:extLst>
                </p:cNvPr>
                <p:cNvSpPr/>
                <p:nvPr/>
              </p:nvSpPr>
              <p:spPr>
                <a:xfrm>
                  <a:off x="3520314" y="1391656"/>
                  <a:ext cx="58697" cy="587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071"/>
                      </a:moveTo>
                      <a:lnTo>
                        <a:pt x="0" y="17534"/>
                      </a:lnTo>
                      <a:cubicBezTo>
                        <a:pt x="0" y="19782"/>
                        <a:pt x="1827" y="21600"/>
                        <a:pt x="4079" y="21600"/>
                      </a:cubicBezTo>
                      <a:lnTo>
                        <a:pt x="17530" y="21600"/>
                      </a:lnTo>
                      <a:cubicBezTo>
                        <a:pt x="19782" y="21600"/>
                        <a:pt x="21600" y="19782"/>
                        <a:pt x="21600" y="17534"/>
                      </a:cubicBezTo>
                      <a:lnTo>
                        <a:pt x="21600" y="4071"/>
                      </a:lnTo>
                      <a:cubicBezTo>
                        <a:pt x="21600" y="1827"/>
                        <a:pt x="19782" y="0"/>
                        <a:pt x="17530" y="0"/>
                      </a:cubicBezTo>
                      <a:lnTo>
                        <a:pt x="4079" y="0"/>
                      </a:lnTo>
                      <a:cubicBezTo>
                        <a:pt x="1827" y="0"/>
                        <a:pt x="0" y="1827"/>
                        <a:pt x="0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lose/>
                      <a:moveTo>
                        <a:pt x="1188" y="4071"/>
                      </a:moveTo>
                      <a:cubicBezTo>
                        <a:pt x="1188" y="2476"/>
                        <a:pt x="2480" y="1179"/>
                        <a:pt x="4079" y="1179"/>
                      </a:cubicBezTo>
                      <a:lnTo>
                        <a:pt x="17530" y="1179"/>
                      </a:lnTo>
                      <a:cubicBezTo>
                        <a:pt x="19124" y="1179"/>
                        <a:pt x="20422" y="2476"/>
                        <a:pt x="20422" y="4071"/>
                      </a:cubicBezTo>
                      <a:lnTo>
                        <a:pt x="20422" y="17534"/>
                      </a:lnTo>
                      <a:cubicBezTo>
                        <a:pt x="20422" y="19124"/>
                        <a:pt x="19124" y="20421"/>
                        <a:pt x="17530" y="20421"/>
                      </a:cubicBezTo>
                      <a:lnTo>
                        <a:pt x="4079" y="20421"/>
                      </a:lnTo>
                      <a:cubicBezTo>
                        <a:pt x="2480" y="20421"/>
                        <a:pt x="1188" y="19124"/>
                        <a:pt x="1188" y="17534"/>
                      </a:cubicBezTo>
                      <a:lnTo>
                        <a:pt x="1188" y="4071"/>
                      </a:lnTo>
                    </a:path>
                  </a:pathLst>
                </a:custGeom>
                <a:gradFill flip="none" rotWithShape="1">
                  <a:gsLst>
                    <a:gs pos="0">
                      <a:srgbClr val="57595C">
                        <a:alpha val="0"/>
                      </a:srgbClr>
                    </a:gs>
                    <a:gs pos="100000">
                      <a:srgbClr val="C8C8C8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9" name="Shape 4288">
                  <a:extLst>
                    <a:ext uri="{FF2B5EF4-FFF2-40B4-BE49-F238E27FC236}">
                      <a16:creationId xmlns:a16="http://schemas.microsoft.com/office/drawing/2014/main" id="{916DA99D-4FDA-4B8C-98E3-427568F63A33}"/>
                    </a:ext>
                  </a:extLst>
                </p:cNvPr>
                <p:cNvSpPr/>
                <p:nvPr/>
              </p:nvSpPr>
              <p:spPr>
                <a:xfrm>
                  <a:off x="137570" y="1391656"/>
                  <a:ext cx="61785" cy="618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8" h="19678" extrusionOk="0">
                      <a:moveTo>
                        <a:pt x="16796" y="16797"/>
                      </a:moveTo>
                      <a:cubicBezTo>
                        <a:pt x="20639" y="12957"/>
                        <a:pt x="20639" y="6727"/>
                        <a:pt x="16796" y="2880"/>
                      </a:cubicBezTo>
                      <a:cubicBezTo>
                        <a:pt x="12956" y="-960"/>
                        <a:pt x="6726" y="-960"/>
                        <a:pt x="2882" y="2880"/>
                      </a:cubicBezTo>
                      <a:cubicBezTo>
                        <a:pt x="-961" y="6727"/>
                        <a:pt x="-961" y="12957"/>
                        <a:pt x="2882" y="16797"/>
                      </a:cubicBezTo>
                      <a:cubicBezTo>
                        <a:pt x="6726" y="20640"/>
                        <a:pt x="12956" y="20636"/>
                        <a:pt x="16796" y="1679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020202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0" name="Shape 4289">
                  <a:extLst>
                    <a:ext uri="{FF2B5EF4-FFF2-40B4-BE49-F238E27FC236}">
                      <a16:creationId xmlns:a16="http://schemas.microsoft.com/office/drawing/2014/main" id="{09358CD3-D9B7-4918-B2DC-2CF02D01178A}"/>
                    </a:ext>
                  </a:extLst>
                </p:cNvPr>
                <p:cNvSpPr/>
                <p:nvPr/>
              </p:nvSpPr>
              <p:spPr>
                <a:xfrm>
                  <a:off x="137570" y="1391656"/>
                  <a:ext cx="55607" cy="55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0" h="19679" extrusionOk="0">
                      <a:moveTo>
                        <a:pt x="16795" y="16802"/>
                      </a:moveTo>
                      <a:cubicBezTo>
                        <a:pt x="20641" y="12956"/>
                        <a:pt x="20641" y="6726"/>
                        <a:pt x="16799" y="2885"/>
                      </a:cubicBezTo>
                      <a:cubicBezTo>
                        <a:pt x="12958" y="-961"/>
                        <a:pt x="6724" y="-961"/>
                        <a:pt x="2878" y="2885"/>
                      </a:cubicBezTo>
                      <a:cubicBezTo>
                        <a:pt x="-959" y="6726"/>
                        <a:pt x="-959" y="12956"/>
                        <a:pt x="2878" y="16802"/>
                      </a:cubicBezTo>
                      <a:cubicBezTo>
                        <a:pt x="6724" y="20639"/>
                        <a:pt x="12958" y="20639"/>
                        <a:pt x="16795" y="1680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020202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1" name="Shape 4290">
                  <a:extLst>
                    <a:ext uri="{FF2B5EF4-FFF2-40B4-BE49-F238E27FC236}">
                      <a16:creationId xmlns:a16="http://schemas.microsoft.com/office/drawing/2014/main" id="{5933417A-6FC7-446E-A53E-8E385B70EBDE}"/>
                    </a:ext>
                  </a:extLst>
                </p:cNvPr>
                <p:cNvSpPr/>
                <p:nvPr/>
              </p:nvSpPr>
              <p:spPr>
                <a:xfrm>
                  <a:off x="137570" y="1404026"/>
                  <a:ext cx="46338" cy="46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80" extrusionOk="0">
                      <a:moveTo>
                        <a:pt x="16799" y="16800"/>
                      </a:moveTo>
                      <a:cubicBezTo>
                        <a:pt x="20639" y="12954"/>
                        <a:pt x="20639" y="6726"/>
                        <a:pt x="16799" y="2880"/>
                      </a:cubicBezTo>
                      <a:cubicBezTo>
                        <a:pt x="12953" y="-960"/>
                        <a:pt x="6725" y="-960"/>
                        <a:pt x="2884" y="2880"/>
                      </a:cubicBezTo>
                      <a:cubicBezTo>
                        <a:pt x="-961" y="6726"/>
                        <a:pt x="-961" y="12954"/>
                        <a:pt x="2884" y="16800"/>
                      </a:cubicBezTo>
                      <a:cubicBezTo>
                        <a:pt x="6725" y="20640"/>
                        <a:pt x="12953" y="20640"/>
                        <a:pt x="16799" y="168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020202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2" name="Shape 4291">
                  <a:extLst>
                    <a:ext uri="{FF2B5EF4-FFF2-40B4-BE49-F238E27FC236}">
                      <a16:creationId xmlns:a16="http://schemas.microsoft.com/office/drawing/2014/main" id="{A3EFC61E-9C2C-468E-98F6-B2C4E7B1B10A}"/>
                    </a:ext>
                  </a:extLst>
                </p:cNvPr>
                <p:cNvSpPr/>
                <p:nvPr/>
              </p:nvSpPr>
              <p:spPr>
                <a:xfrm>
                  <a:off x="149927" y="1404026"/>
                  <a:ext cx="43250" cy="432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0" h="19678" extrusionOk="0">
                      <a:moveTo>
                        <a:pt x="16801" y="16795"/>
                      </a:moveTo>
                      <a:cubicBezTo>
                        <a:pt x="20640" y="12952"/>
                        <a:pt x="20640" y="6726"/>
                        <a:pt x="16801" y="2883"/>
                      </a:cubicBezTo>
                      <a:cubicBezTo>
                        <a:pt x="12956" y="-961"/>
                        <a:pt x="6724" y="-961"/>
                        <a:pt x="2879" y="2883"/>
                      </a:cubicBezTo>
                      <a:cubicBezTo>
                        <a:pt x="-960" y="6726"/>
                        <a:pt x="-960" y="12952"/>
                        <a:pt x="2879" y="16795"/>
                      </a:cubicBezTo>
                      <a:cubicBezTo>
                        <a:pt x="6724" y="20639"/>
                        <a:pt x="12956" y="20639"/>
                        <a:pt x="16801" y="167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75757">
                        <a:alpha val="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3" name="Shape 4292">
                  <a:extLst>
                    <a:ext uri="{FF2B5EF4-FFF2-40B4-BE49-F238E27FC236}">
                      <a16:creationId xmlns:a16="http://schemas.microsoft.com/office/drawing/2014/main" id="{3F4EEDAC-8B5F-45A3-830D-D00BB0F2327F}"/>
                    </a:ext>
                  </a:extLst>
                </p:cNvPr>
                <p:cNvSpPr/>
                <p:nvPr/>
              </p:nvSpPr>
              <p:spPr>
                <a:xfrm>
                  <a:off x="149927" y="1404026"/>
                  <a:ext cx="43250" cy="432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800" y="16795"/>
                      </a:moveTo>
                      <a:cubicBezTo>
                        <a:pt x="20639" y="12952"/>
                        <a:pt x="20639" y="6726"/>
                        <a:pt x="16800" y="2883"/>
                      </a:cubicBezTo>
                      <a:cubicBezTo>
                        <a:pt x="12955" y="-961"/>
                        <a:pt x="6723" y="-961"/>
                        <a:pt x="2884" y="2883"/>
                      </a:cubicBezTo>
                      <a:cubicBezTo>
                        <a:pt x="-961" y="6726"/>
                        <a:pt x="-961" y="12952"/>
                        <a:pt x="2884" y="16795"/>
                      </a:cubicBezTo>
                      <a:cubicBezTo>
                        <a:pt x="6723" y="20639"/>
                        <a:pt x="12955" y="20639"/>
                        <a:pt x="16800" y="167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75757">
                        <a:alpha val="0"/>
                      </a:srgbClr>
                    </a:gs>
                    <a:gs pos="100000">
                      <a:srgbClr val="575757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4" name="Shape 4293">
                  <a:extLst>
                    <a:ext uri="{FF2B5EF4-FFF2-40B4-BE49-F238E27FC236}">
                      <a16:creationId xmlns:a16="http://schemas.microsoft.com/office/drawing/2014/main" id="{8F8CE806-A940-485A-904B-EDCFBBBAFD8B}"/>
                    </a:ext>
                  </a:extLst>
                </p:cNvPr>
                <p:cNvSpPr/>
                <p:nvPr/>
              </p:nvSpPr>
              <p:spPr>
                <a:xfrm>
                  <a:off x="149927" y="1404026"/>
                  <a:ext cx="33981" cy="34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80" extrusionOk="0">
                      <a:moveTo>
                        <a:pt x="16795" y="16800"/>
                      </a:moveTo>
                      <a:cubicBezTo>
                        <a:pt x="20640" y="12961"/>
                        <a:pt x="20640" y="6719"/>
                        <a:pt x="16795" y="2880"/>
                      </a:cubicBezTo>
                      <a:cubicBezTo>
                        <a:pt x="12949" y="-960"/>
                        <a:pt x="6724" y="-960"/>
                        <a:pt x="2878" y="2880"/>
                      </a:cubicBezTo>
                      <a:cubicBezTo>
                        <a:pt x="-960" y="6719"/>
                        <a:pt x="-960" y="12961"/>
                        <a:pt x="2878" y="16800"/>
                      </a:cubicBezTo>
                      <a:cubicBezTo>
                        <a:pt x="6724" y="20640"/>
                        <a:pt x="12949" y="20640"/>
                        <a:pt x="16795" y="168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7C7E1">
                        <a:alpha val="0"/>
                      </a:srgbClr>
                    </a:gs>
                    <a:gs pos="100000">
                      <a:srgbClr val="363636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5" name="Shape 4294">
                  <a:extLst>
                    <a:ext uri="{FF2B5EF4-FFF2-40B4-BE49-F238E27FC236}">
                      <a16:creationId xmlns:a16="http://schemas.microsoft.com/office/drawing/2014/main" id="{BBF2EC7B-00DE-4A8B-86E0-4EDA6F07BD61}"/>
                    </a:ext>
                  </a:extLst>
                </p:cNvPr>
                <p:cNvSpPr/>
                <p:nvPr/>
              </p:nvSpPr>
              <p:spPr>
                <a:xfrm>
                  <a:off x="149927" y="1416397"/>
                  <a:ext cx="21624" cy="216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16794"/>
                      </a:moveTo>
                      <a:cubicBezTo>
                        <a:pt x="20639" y="12947"/>
                        <a:pt x="20639" y="6713"/>
                        <a:pt x="16796" y="2877"/>
                      </a:cubicBezTo>
                      <a:cubicBezTo>
                        <a:pt x="12953" y="-959"/>
                        <a:pt x="6725" y="-959"/>
                        <a:pt x="2882" y="2877"/>
                      </a:cubicBezTo>
                      <a:cubicBezTo>
                        <a:pt x="-961" y="6713"/>
                        <a:pt x="-961" y="12947"/>
                        <a:pt x="2882" y="16794"/>
                      </a:cubicBezTo>
                      <a:cubicBezTo>
                        <a:pt x="6725" y="20641"/>
                        <a:pt x="12953" y="20641"/>
                        <a:pt x="16796" y="1679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A384C">
                        <a:alpha val="0"/>
                      </a:srgbClr>
                    </a:gs>
                    <a:gs pos="100000">
                      <a:srgbClr val="1E2A41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6" name="Shape 4295">
                  <a:extLst>
                    <a:ext uri="{FF2B5EF4-FFF2-40B4-BE49-F238E27FC236}">
                      <a16:creationId xmlns:a16="http://schemas.microsoft.com/office/drawing/2014/main" id="{04FE185D-D472-4A5A-ADC7-56313303E7F2}"/>
                    </a:ext>
                  </a:extLst>
                </p:cNvPr>
                <p:cNvSpPr/>
                <p:nvPr/>
              </p:nvSpPr>
              <p:spPr>
                <a:xfrm>
                  <a:off x="162284" y="1416397"/>
                  <a:ext cx="12357" cy="216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026" h="21600" extrusionOk="0">
                      <a:moveTo>
                        <a:pt x="13101" y="21600"/>
                      </a:moveTo>
                      <a:cubicBezTo>
                        <a:pt x="10132" y="21110"/>
                        <a:pt x="7301" y="20056"/>
                        <a:pt x="4975" y="18427"/>
                      </a:cubicBezTo>
                      <a:cubicBezTo>
                        <a:pt x="-1658" y="13734"/>
                        <a:pt x="-1658" y="6126"/>
                        <a:pt x="4975" y="1421"/>
                      </a:cubicBezTo>
                      <a:cubicBezTo>
                        <a:pt x="5756" y="882"/>
                        <a:pt x="6607" y="392"/>
                        <a:pt x="7475" y="0"/>
                      </a:cubicBezTo>
                      <a:cubicBezTo>
                        <a:pt x="9177" y="637"/>
                        <a:pt x="10792" y="1446"/>
                        <a:pt x="12215" y="2450"/>
                      </a:cubicBezTo>
                      <a:cubicBezTo>
                        <a:pt x="19664" y="7719"/>
                        <a:pt x="19942" y="16099"/>
                        <a:pt x="13101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7" name="Shape 4296">
                  <a:extLst>
                    <a:ext uri="{FF2B5EF4-FFF2-40B4-BE49-F238E27FC236}">
                      <a16:creationId xmlns:a16="http://schemas.microsoft.com/office/drawing/2014/main" id="{9F92C3B8-B76D-4AB4-9162-EC7D3985A35C}"/>
                    </a:ext>
                  </a:extLst>
                </p:cNvPr>
                <p:cNvSpPr/>
                <p:nvPr/>
              </p:nvSpPr>
              <p:spPr>
                <a:xfrm>
                  <a:off x="149927" y="1416397"/>
                  <a:ext cx="6179" cy="185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35" h="21600" extrusionOk="0">
                      <a:moveTo>
                        <a:pt x="8407" y="21600"/>
                      </a:moveTo>
                      <a:lnTo>
                        <a:pt x="19221" y="16486"/>
                      </a:lnTo>
                      <a:cubicBezTo>
                        <a:pt x="15803" y="14447"/>
                        <a:pt x="14566" y="11848"/>
                        <a:pt x="15538" y="9417"/>
                      </a:cubicBezTo>
                      <a:lnTo>
                        <a:pt x="804" y="7573"/>
                      </a:lnTo>
                      <a:cubicBezTo>
                        <a:pt x="-1465" y="12407"/>
                        <a:pt x="1069" y="17660"/>
                        <a:pt x="8407" y="21600"/>
                      </a:cubicBezTo>
                      <a:close/>
                      <a:moveTo>
                        <a:pt x="9350" y="0"/>
                      </a:moveTo>
                      <a:lnTo>
                        <a:pt x="20135" y="5114"/>
                      </a:lnTo>
                      <a:cubicBezTo>
                        <a:pt x="18455" y="5980"/>
                        <a:pt x="17218" y="6958"/>
                        <a:pt x="16393" y="7992"/>
                      </a:cubicBezTo>
                      <a:lnTo>
                        <a:pt x="1570" y="6175"/>
                      </a:lnTo>
                      <a:cubicBezTo>
                        <a:pt x="3073" y="3926"/>
                        <a:pt x="5666" y="1802"/>
                        <a:pt x="93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8" name="Shape 4297">
                  <a:extLst>
                    <a:ext uri="{FF2B5EF4-FFF2-40B4-BE49-F238E27FC236}">
                      <a16:creationId xmlns:a16="http://schemas.microsoft.com/office/drawing/2014/main" id="{441DA4E8-3A87-4524-AAAE-E918E82E28DA}"/>
                    </a:ext>
                  </a:extLst>
                </p:cNvPr>
                <p:cNvSpPr/>
                <p:nvPr/>
              </p:nvSpPr>
              <p:spPr>
                <a:xfrm>
                  <a:off x="174641" y="1416397"/>
                  <a:ext cx="3088" cy="6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02" h="20269" extrusionOk="0">
                      <a:moveTo>
                        <a:pt x="12208" y="20173"/>
                      </a:moveTo>
                      <a:cubicBezTo>
                        <a:pt x="17394" y="19370"/>
                        <a:pt x="20602" y="14255"/>
                        <a:pt x="19319" y="8718"/>
                      </a:cubicBezTo>
                      <a:cubicBezTo>
                        <a:pt x="17982" y="3223"/>
                        <a:pt x="12689" y="-666"/>
                        <a:pt x="7450" y="95"/>
                      </a:cubicBezTo>
                      <a:cubicBezTo>
                        <a:pt x="2156" y="856"/>
                        <a:pt x="-998" y="6013"/>
                        <a:pt x="285" y="11508"/>
                      </a:cubicBezTo>
                      <a:cubicBezTo>
                        <a:pt x="1622" y="17087"/>
                        <a:pt x="6915" y="20934"/>
                        <a:pt x="12208" y="2017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9" name="Shape 4298">
                  <a:extLst>
                    <a:ext uri="{FF2B5EF4-FFF2-40B4-BE49-F238E27FC236}">
                      <a16:creationId xmlns:a16="http://schemas.microsoft.com/office/drawing/2014/main" id="{4CEBCCB6-B816-4B57-A555-A17840AE5B4D}"/>
                    </a:ext>
                  </a:extLst>
                </p:cNvPr>
                <p:cNvSpPr/>
                <p:nvPr/>
              </p:nvSpPr>
              <p:spPr>
                <a:xfrm>
                  <a:off x="162284" y="1416397"/>
                  <a:ext cx="3088" cy="3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57" h="20334" extrusionOk="0">
                      <a:moveTo>
                        <a:pt x="12169" y="20249"/>
                      </a:moveTo>
                      <a:cubicBezTo>
                        <a:pt x="17342" y="19385"/>
                        <a:pt x="20609" y="14273"/>
                        <a:pt x="19248" y="8729"/>
                      </a:cubicBezTo>
                      <a:cubicBezTo>
                        <a:pt x="17977" y="3113"/>
                        <a:pt x="12622" y="-631"/>
                        <a:pt x="7449" y="89"/>
                      </a:cubicBezTo>
                      <a:cubicBezTo>
                        <a:pt x="2185" y="953"/>
                        <a:pt x="-991" y="5993"/>
                        <a:pt x="280" y="11609"/>
                      </a:cubicBezTo>
                      <a:cubicBezTo>
                        <a:pt x="1550" y="17081"/>
                        <a:pt x="6996" y="20969"/>
                        <a:pt x="12169" y="202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0" name="Shape 4299">
                  <a:extLst>
                    <a:ext uri="{FF2B5EF4-FFF2-40B4-BE49-F238E27FC236}">
                      <a16:creationId xmlns:a16="http://schemas.microsoft.com/office/drawing/2014/main" id="{A13B7010-E622-432A-BEF2-5E763B9365EA}"/>
                    </a:ext>
                  </a:extLst>
                </p:cNvPr>
                <p:cNvSpPr/>
                <p:nvPr/>
              </p:nvSpPr>
              <p:spPr>
                <a:xfrm>
                  <a:off x="162284" y="1428767"/>
                  <a:ext cx="0" cy="3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28" h="20305" extrusionOk="0">
                      <a:moveTo>
                        <a:pt x="12169" y="20236"/>
                      </a:moveTo>
                      <a:cubicBezTo>
                        <a:pt x="17502" y="19389"/>
                        <a:pt x="20569" y="14200"/>
                        <a:pt x="19369" y="8695"/>
                      </a:cubicBezTo>
                      <a:cubicBezTo>
                        <a:pt x="18036" y="3083"/>
                        <a:pt x="12569" y="-729"/>
                        <a:pt x="7502" y="118"/>
                      </a:cubicBezTo>
                      <a:cubicBezTo>
                        <a:pt x="2169" y="753"/>
                        <a:pt x="-1031" y="5942"/>
                        <a:pt x="302" y="11553"/>
                      </a:cubicBezTo>
                      <a:cubicBezTo>
                        <a:pt x="1769" y="17059"/>
                        <a:pt x="6969" y="20871"/>
                        <a:pt x="12169" y="2023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1" name="Shape 4300">
                  <a:extLst>
                    <a:ext uri="{FF2B5EF4-FFF2-40B4-BE49-F238E27FC236}">
                      <a16:creationId xmlns:a16="http://schemas.microsoft.com/office/drawing/2014/main" id="{00A3CE91-20F5-44DD-A096-626F104B7EC8}"/>
                    </a:ext>
                  </a:extLst>
                </p:cNvPr>
                <p:cNvSpPr/>
                <p:nvPr/>
              </p:nvSpPr>
              <p:spPr>
                <a:xfrm>
                  <a:off x="3708760" y="2718369"/>
                  <a:ext cx="0" cy="3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4751"/>
                        <a:pt x="14400" y="7902"/>
                        <a:pt x="0" y="0"/>
                      </a:cubicBezTo>
                      <a:cubicBezTo>
                        <a:pt x="14400" y="7902"/>
                        <a:pt x="14400" y="14751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2" name="Shape 4301">
                  <a:extLst>
                    <a:ext uri="{FF2B5EF4-FFF2-40B4-BE49-F238E27FC236}">
                      <a16:creationId xmlns:a16="http://schemas.microsoft.com/office/drawing/2014/main" id="{E8F76715-A102-4BA7-9513-F5E1971BE09A}"/>
                    </a:ext>
                  </a:extLst>
                </p:cNvPr>
                <p:cNvSpPr/>
                <p:nvPr/>
              </p:nvSpPr>
              <p:spPr>
                <a:xfrm>
                  <a:off x="3708760" y="2705999"/>
                  <a:ext cx="0" cy="92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6171" y="14462"/>
                        <a:pt x="0" y="7287"/>
                        <a:pt x="0" y="0"/>
                      </a:cubicBezTo>
                      <a:cubicBezTo>
                        <a:pt x="0" y="7287"/>
                        <a:pt x="6171" y="14462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3" name="Shape 4302">
                  <a:extLst>
                    <a:ext uri="{FF2B5EF4-FFF2-40B4-BE49-F238E27FC236}">
                      <a16:creationId xmlns:a16="http://schemas.microsoft.com/office/drawing/2014/main" id="{7ADBEBBD-80DB-451B-AE26-5520E42D286D}"/>
                    </a:ext>
                  </a:extLst>
                </p:cNvPr>
                <p:cNvSpPr/>
                <p:nvPr/>
              </p:nvSpPr>
              <p:spPr>
                <a:xfrm>
                  <a:off x="3708760" y="2705999"/>
                  <a:ext cx="0" cy="6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2420" y="14468"/>
                        <a:pt x="4860" y="7295"/>
                        <a:pt x="0" y="0"/>
                      </a:cubicBezTo>
                      <a:cubicBezTo>
                        <a:pt x="4860" y="7295"/>
                        <a:pt x="12420" y="14468"/>
                        <a:pt x="21600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C0C0C0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4" name="Shape 4304">
                  <a:extLst>
                    <a:ext uri="{FF2B5EF4-FFF2-40B4-BE49-F238E27FC236}">
                      <a16:creationId xmlns:a16="http://schemas.microsoft.com/office/drawing/2014/main" id="{15F68BF4-EC00-4ED5-A476-498D901AD854}"/>
                    </a:ext>
                  </a:extLst>
                </p:cNvPr>
                <p:cNvSpPr/>
                <p:nvPr/>
              </p:nvSpPr>
              <p:spPr>
                <a:xfrm>
                  <a:off x="322926" y="275240"/>
                  <a:ext cx="3061460" cy="22977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03" y="22"/>
                      </a:moveTo>
                      <a:cubicBezTo>
                        <a:pt x="21548" y="22"/>
                        <a:pt x="21584" y="70"/>
                        <a:pt x="21584" y="129"/>
                      </a:cubicBezTo>
                      <a:lnTo>
                        <a:pt x="21584" y="21471"/>
                      </a:lnTo>
                      <a:cubicBezTo>
                        <a:pt x="21584" y="21530"/>
                        <a:pt x="21548" y="21578"/>
                        <a:pt x="21503" y="21578"/>
                      </a:cubicBezTo>
                      <a:lnTo>
                        <a:pt x="97" y="21578"/>
                      </a:lnTo>
                      <a:cubicBezTo>
                        <a:pt x="52" y="21578"/>
                        <a:pt x="16" y="21530"/>
                        <a:pt x="16" y="21471"/>
                      </a:cubicBezTo>
                      <a:lnTo>
                        <a:pt x="16" y="129"/>
                      </a:lnTo>
                      <a:cubicBezTo>
                        <a:pt x="16" y="70"/>
                        <a:pt x="52" y="22"/>
                        <a:pt x="97" y="22"/>
                      </a:cubicBezTo>
                      <a:cubicBezTo>
                        <a:pt x="97" y="22"/>
                        <a:pt x="21503" y="22"/>
                        <a:pt x="21503" y="22"/>
                      </a:cubicBezTo>
                      <a:close/>
                      <a:moveTo>
                        <a:pt x="0" y="129"/>
                      </a:moveTo>
                      <a:lnTo>
                        <a:pt x="0" y="21471"/>
                      </a:lnTo>
                      <a:cubicBezTo>
                        <a:pt x="0" y="21542"/>
                        <a:pt x="44" y="21600"/>
                        <a:pt x="97" y="21600"/>
                      </a:cubicBezTo>
                      <a:lnTo>
                        <a:pt x="21503" y="21600"/>
                      </a:lnTo>
                      <a:cubicBezTo>
                        <a:pt x="21556" y="21600"/>
                        <a:pt x="21600" y="21542"/>
                        <a:pt x="21600" y="21471"/>
                      </a:cubicBezTo>
                      <a:lnTo>
                        <a:pt x="21600" y="129"/>
                      </a:lnTo>
                      <a:cubicBezTo>
                        <a:pt x="21600" y="58"/>
                        <a:pt x="21556" y="0"/>
                        <a:pt x="21503" y="0"/>
                      </a:cubicBezTo>
                      <a:lnTo>
                        <a:pt x="97" y="0"/>
                      </a:lnTo>
                      <a:cubicBezTo>
                        <a:pt x="44" y="0"/>
                        <a:pt x="0" y="58"/>
                        <a:pt x="0" y="12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66" name="Shape 4308">
                <a:extLst>
                  <a:ext uri="{FF2B5EF4-FFF2-40B4-BE49-F238E27FC236}">
                    <a16:creationId xmlns:a16="http://schemas.microsoft.com/office/drawing/2014/main" id="{52DA7BA6-7E3D-4288-B852-1743219FDC5C}"/>
                  </a:ext>
                </a:extLst>
              </p:cNvPr>
              <p:cNvSpPr/>
              <p:nvPr/>
            </p:nvSpPr>
            <p:spPr>
              <a:xfrm>
                <a:off x="18536" y="18554"/>
                <a:ext cx="3500139" cy="1561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10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717" y="0"/>
                    </a:lnTo>
                    <a:cubicBezTo>
                      <a:pt x="322" y="0"/>
                      <a:pt x="0" y="722"/>
                      <a:pt x="0" y="161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defTabSz="17145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60" name="Rounded Rectangle 69">
              <a:extLst>
                <a:ext uri="{FF2B5EF4-FFF2-40B4-BE49-F238E27FC236}">
                  <a16:creationId xmlns:a16="http://schemas.microsoft.com/office/drawing/2014/main" id="{393DBF5D-FE1A-4B03-A923-AF060350BF9A}"/>
                </a:ext>
              </a:extLst>
            </p:cNvPr>
            <p:cNvSpPr/>
            <p:nvPr/>
          </p:nvSpPr>
          <p:spPr>
            <a:xfrm>
              <a:off x="6492658" y="657276"/>
              <a:ext cx="4791847" cy="502400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8B2A66-42BA-45B9-9A0E-920D020E329A}"/>
                </a:ext>
              </a:extLst>
            </p:cNvPr>
            <p:cNvSpPr/>
            <p:nvPr/>
          </p:nvSpPr>
          <p:spPr>
            <a:xfrm>
              <a:off x="8700550" y="5752561"/>
              <a:ext cx="376061" cy="376061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AB3C00E-6977-48E4-926C-8C86960CBD3F}"/>
                </a:ext>
              </a:extLst>
            </p:cNvPr>
            <p:cNvSpPr/>
            <p:nvPr/>
          </p:nvSpPr>
          <p:spPr>
            <a:xfrm>
              <a:off x="8814531" y="5864292"/>
              <a:ext cx="146150" cy="146150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순서도: 수행의 시작/종료 62">
              <a:extLst>
                <a:ext uri="{FF2B5EF4-FFF2-40B4-BE49-F238E27FC236}">
                  <a16:creationId xmlns:a16="http://schemas.microsoft.com/office/drawing/2014/main" id="{054DDA63-902E-41D4-B2FF-8C11897F1DC4}"/>
                </a:ext>
              </a:extLst>
            </p:cNvPr>
            <p:cNvSpPr/>
            <p:nvPr/>
          </p:nvSpPr>
          <p:spPr>
            <a:xfrm>
              <a:off x="8609446" y="441263"/>
              <a:ext cx="533764" cy="62232"/>
            </a:xfrm>
            <a:prstGeom prst="flowChartTermina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3F4B8C8-EFF3-403F-A51E-15CE99273813}"/>
              </a:ext>
            </a:extLst>
          </p:cNvPr>
          <p:cNvSpPr/>
          <p:nvPr/>
        </p:nvSpPr>
        <p:spPr>
          <a:xfrm>
            <a:off x="-590308" y="1995494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FD7E562-C731-4E12-B55D-15DA8B37B0AA}"/>
              </a:ext>
            </a:extLst>
          </p:cNvPr>
          <p:cNvSpPr/>
          <p:nvPr/>
        </p:nvSpPr>
        <p:spPr>
          <a:xfrm>
            <a:off x="-590308" y="2837512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97742DC-3B99-4A42-9937-DA86D71FBE36}"/>
              </a:ext>
            </a:extLst>
          </p:cNvPr>
          <p:cNvSpPr/>
          <p:nvPr/>
        </p:nvSpPr>
        <p:spPr>
          <a:xfrm>
            <a:off x="-590308" y="3679530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4DB389-B7E0-4915-9711-5C07F7F4A309}"/>
              </a:ext>
            </a:extLst>
          </p:cNvPr>
          <p:cNvSpPr/>
          <p:nvPr/>
        </p:nvSpPr>
        <p:spPr>
          <a:xfrm>
            <a:off x="-590309" y="4521548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CBB352-288C-4A08-9337-D852BE530C53}"/>
              </a:ext>
            </a:extLst>
          </p:cNvPr>
          <p:cNvSpPr/>
          <p:nvPr/>
        </p:nvSpPr>
        <p:spPr>
          <a:xfrm>
            <a:off x="-590309" y="5363565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35A33F7-F3C0-4220-9FB1-327D035E666C}"/>
              </a:ext>
            </a:extLst>
          </p:cNvPr>
          <p:cNvSpPr txBox="1"/>
          <p:nvPr/>
        </p:nvSpPr>
        <p:spPr>
          <a:xfrm>
            <a:off x="126804" y="2139252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디바이스 장착 후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반려견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상태측정 시작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DEABDD-670B-491F-BBBD-5282280A0FAD}"/>
              </a:ext>
            </a:extLst>
          </p:cNvPr>
          <p:cNvSpPr txBox="1"/>
          <p:nvPr/>
        </p:nvSpPr>
        <p:spPr>
          <a:xfrm>
            <a:off x="-516147" y="2886563"/>
            <a:ext cx="5960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진동 감지 센서의 측정값이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가까울 경우 생체 데이터를 수집한다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그렇지 않을 경우에는 생체 데이터 수집을 중단한다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260FDC4-BB14-4B47-971E-EE2ACB5E0CFD}"/>
              </a:ext>
            </a:extLst>
          </p:cNvPr>
          <p:cNvSpPr txBox="1"/>
          <p:nvPr/>
        </p:nvSpPr>
        <p:spPr>
          <a:xfrm>
            <a:off x="126804" y="3748152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바이오 상태가 정상치에 가까울 경우 진동 데이터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수집단계부터 다시 시작한다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41233B-77DE-432C-9825-75FC32193C59}"/>
              </a:ext>
            </a:extLst>
          </p:cNvPr>
          <p:cNvSpPr txBox="1"/>
          <p:nvPr/>
        </p:nvSpPr>
        <p:spPr>
          <a:xfrm>
            <a:off x="126804" y="4598750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바이오 상태에 문제가 감지됐 을 때 사용자의 어플로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알림이 간다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87A551D-D23F-47E0-926A-BD768640E186}"/>
              </a:ext>
            </a:extLst>
          </p:cNvPr>
          <p:cNvSpPr txBox="1"/>
          <p:nvPr/>
        </p:nvSpPr>
        <p:spPr>
          <a:xfrm>
            <a:off x="134970" y="5520338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디바이스 해제 후 상태측정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38CF3-E5D1-4053-98A1-F66F51AA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57" y="1330494"/>
            <a:ext cx="4499035" cy="47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6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10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구성도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77BB5CE-0FEB-4AC4-94C0-65D47B6712EE}"/>
              </a:ext>
            </a:extLst>
          </p:cNvPr>
          <p:cNvSpPr/>
          <p:nvPr/>
        </p:nvSpPr>
        <p:spPr>
          <a:xfrm>
            <a:off x="2169650" y="977299"/>
            <a:ext cx="8422105" cy="57114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85FB635-BB9B-4294-B83A-057C5755A2B5}"/>
              </a:ext>
            </a:extLst>
          </p:cNvPr>
          <p:cNvSpPr/>
          <p:nvPr/>
        </p:nvSpPr>
        <p:spPr>
          <a:xfrm>
            <a:off x="7265256" y="4757023"/>
            <a:ext cx="2092028" cy="165512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B9184A8-7CD1-4228-BD30-CC703913AC45}"/>
              </a:ext>
            </a:extLst>
          </p:cNvPr>
          <p:cNvSpPr/>
          <p:nvPr/>
        </p:nvSpPr>
        <p:spPr>
          <a:xfrm>
            <a:off x="6415239" y="1310592"/>
            <a:ext cx="2250466" cy="14722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D5093D-B608-4366-BCCD-F2038CBBCBE3}"/>
              </a:ext>
            </a:extLst>
          </p:cNvPr>
          <p:cNvSpPr/>
          <p:nvPr/>
        </p:nvSpPr>
        <p:spPr>
          <a:xfrm>
            <a:off x="4363533" y="4874148"/>
            <a:ext cx="2092028" cy="165512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7C29EA-0F0D-4291-A86E-E03D606D015D}"/>
              </a:ext>
            </a:extLst>
          </p:cNvPr>
          <p:cNvSpPr/>
          <p:nvPr/>
        </p:nvSpPr>
        <p:spPr>
          <a:xfrm>
            <a:off x="6408477" y="1092659"/>
            <a:ext cx="1201890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B38FD4-15B6-4C12-8702-A44B3456A463}"/>
              </a:ext>
            </a:extLst>
          </p:cNvPr>
          <p:cNvGrpSpPr/>
          <p:nvPr/>
        </p:nvGrpSpPr>
        <p:grpSpPr>
          <a:xfrm>
            <a:off x="5326448" y="1692003"/>
            <a:ext cx="1288652" cy="1473710"/>
            <a:chOff x="4860790" y="2197149"/>
            <a:chExt cx="2166685" cy="2556741"/>
          </a:xfrm>
        </p:grpSpPr>
        <p:sp>
          <p:nvSpPr>
            <p:cNvPr id="43" name="원통형 42">
              <a:extLst>
                <a:ext uri="{FF2B5EF4-FFF2-40B4-BE49-F238E27FC236}">
                  <a16:creationId xmlns:a16="http://schemas.microsoft.com/office/drawing/2014/main" id="{D0EE6219-3F0B-42F0-BC04-FCFC7025B877}"/>
                </a:ext>
              </a:extLst>
            </p:cNvPr>
            <p:cNvSpPr/>
            <p:nvPr/>
          </p:nvSpPr>
          <p:spPr>
            <a:xfrm>
              <a:off x="4860916" y="3593738"/>
              <a:ext cx="2164426" cy="116015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rgbClr val="0394ED"/>
                </a:gs>
                <a:gs pos="100000">
                  <a:srgbClr val="6BCCE3"/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원통형 43">
              <a:extLst>
                <a:ext uri="{FF2B5EF4-FFF2-40B4-BE49-F238E27FC236}">
                  <a16:creationId xmlns:a16="http://schemas.microsoft.com/office/drawing/2014/main" id="{5328FA02-4934-4E88-8DA1-2B6829A14A88}"/>
                </a:ext>
              </a:extLst>
            </p:cNvPr>
            <p:cNvSpPr/>
            <p:nvPr/>
          </p:nvSpPr>
          <p:spPr>
            <a:xfrm>
              <a:off x="4860790" y="2895444"/>
              <a:ext cx="2164426" cy="116015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rgbClr val="0394ED"/>
                </a:gs>
                <a:gs pos="100000">
                  <a:srgbClr val="6BCCE3"/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원통형 44">
              <a:extLst>
                <a:ext uri="{FF2B5EF4-FFF2-40B4-BE49-F238E27FC236}">
                  <a16:creationId xmlns:a16="http://schemas.microsoft.com/office/drawing/2014/main" id="{592F1C88-A00E-4EAF-941C-72D641DB340D}"/>
                </a:ext>
              </a:extLst>
            </p:cNvPr>
            <p:cNvSpPr/>
            <p:nvPr/>
          </p:nvSpPr>
          <p:spPr>
            <a:xfrm>
              <a:off x="4863049" y="2197149"/>
              <a:ext cx="2164426" cy="116015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rgbClr val="0394ED"/>
                </a:gs>
                <a:gs pos="100000">
                  <a:srgbClr val="6BCCE3"/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6DFA9D3-75E2-4E42-A7A7-027B633EAA8C}"/>
              </a:ext>
            </a:extLst>
          </p:cNvPr>
          <p:cNvSpPr txBox="1"/>
          <p:nvPr/>
        </p:nvSpPr>
        <p:spPr>
          <a:xfrm>
            <a:off x="6220397" y="1087679"/>
            <a:ext cx="1578049" cy="50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1376C6B-21D8-41B2-B73A-B21E114B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78" y="3648258"/>
            <a:ext cx="1578049" cy="143689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A16FA4-6A1D-4261-A411-78F38A7F8DEE}"/>
              </a:ext>
            </a:extLst>
          </p:cNvPr>
          <p:cNvSpPr/>
          <p:nvPr/>
        </p:nvSpPr>
        <p:spPr>
          <a:xfrm>
            <a:off x="4202283" y="6158544"/>
            <a:ext cx="1389969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2A9524-2537-4364-8377-D9776C472399}"/>
              </a:ext>
            </a:extLst>
          </p:cNvPr>
          <p:cNvSpPr txBox="1"/>
          <p:nvPr/>
        </p:nvSpPr>
        <p:spPr>
          <a:xfrm>
            <a:off x="4108242" y="6225619"/>
            <a:ext cx="1578049" cy="357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Server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0" name="Picture 2" descr="image">
            <a:extLst>
              <a:ext uri="{FF2B5EF4-FFF2-40B4-BE49-F238E27FC236}">
                <a16:creationId xmlns:a16="http://schemas.microsoft.com/office/drawing/2014/main" id="{0762EE1F-001B-4ACA-8952-E28856A6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09" y="3823975"/>
            <a:ext cx="2371899" cy="12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8743A5-CFD4-437F-AEE3-79261E1CA432}"/>
              </a:ext>
            </a:extLst>
          </p:cNvPr>
          <p:cNvSpPr/>
          <p:nvPr/>
        </p:nvSpPr>
        <p:spPr>
          <a:xfrm>
            <a:off x="7191475" y="6127935"/>
            <a:ext cx="1389969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249C65-4567-46A6-8073-016361A52F91}"/>
              </a:ext>
            </a:extLst>
          </p:cNvPr>
          <p:cNvSpPr txBox="1"/>
          <p:nvPr/>
        </p:nvSpPr>
        <p:spPr>
          <a:xfrm>
            <a:off x="7097434" y="6195009"/>
            <a:ext cx="1578049" cy="33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Device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986B192-3E1F-486E-A6C8-B512EDF0E604}"/>
              </a:ext>
            </a:extLst>
          </p:cNvPr>
          <p:cNvSpPr/>
          <p:nvPr/>
        </p:nvSpPr>
        <p:spPr>
          <a:xfrm>
            <a:off x="2955773" y="2268506"/>
            <a:ext cx="1797893" cy="167390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6195B3-125A-4FD6-9E37-2B51F6FA68F9}"/>
              </a:ext>
            </a:extLst>
          </p:cNvPr>
          <p:cNvSpPr/>
          <p:nvPr/>
        </p:nvSpPr>
        <p:spPr>
          <a:xfrm>
            <a:off x="2944454" y="2070271"/>
            <a:ext cx="1201890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82270F-6FED-4328-8FD4-6B01AD8DAB3F}"/>
              </a:ext>
            </a:extLst>
          </p:cNvPr>
          <p:cNvSpPr txBox="1"/>
          <p:nvPr/>
        </p:nvSpPr>
        <p:spPr>
          <a:xfrm>
            <a:off x="2756373" y="2065291"/>
            <a:ext cx="1578049" cy="44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endParaRPr lang="ko-KR" altLang="en-US" sz="2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912913F-536F-4041-B436-A73E63206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27" y="3583775"/>
            <a:ext cx="1707837" cy="165512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0C4833F-DC17-452B-BBBC-B8088AEC40E0}"/>
              </a:ext>
            </a:extLst>
          </p:cNvPr>
          <p:cNvSpPr txBox="1"/>
          <p:nvPr/>
        </p:nvSpPr>
        <p:spPr>
          <a:xfrm>
            <a:off x="3077820" y="2348907"/>
            <a:ext cx="2357317" cy="1212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시각화</a:t>
            </a:r>
            <a:endParaRPr lang="en-US" altLang="ko-KR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이상증상 알림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B5D01C-D5E5-49B8-8F9A-710378167B07}"/>
              </a:ext>
            </a:extLst>
          </p:cNvPr>
          <p:cNvSpPr txBox="1"/>
          <p:nvPr/>
        </p:nvSpPr>
        <p:spPr>
          <a:xfrm>
            <a:off x="4622652" y="5045758"/>
            <a:ext cx="2357317" cy="103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관리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안드로이드에 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데이터전송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B5FD68-E4ED-4B49-BD80-DC6C283995CD}"/>
              </a:ext>
            </a:extLst>
          </p:cNvPr>
          <p:cNvSpPr txBox="1"/>
          <p:nvPr/>
        </p:nvSpPr>
        <p:spPr>
          <a:xfrm>
            <a:off x="6610571" y="1648133"/>
            <a:ext cx="2357317" cy="60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저장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BE13FB6-3A5E-4D7E-9DD4-7ED321772823}"/>
              </a:ext>
            </a:extLst>
          </p:cNvPr>
          <p:cNvCxnSpPr>
            <a:cxnSpLocks/>
          </p:cNvCxnSpPr>
          <p:nvPr/>
        </p:nvCxnSpPr>
        <p:spPr>
          <a:xfrm flipH="1">
            <a:off x="6854328" y="4386338"/>
            <a:ext cx="756039" cy="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78F7A70-B9E3-4FF2-801F-202A4B3F72C8}"/>
              </a:ext>
            </a:extLst>
          </p:cNvPr>
          <p:cNvCxnSpPr>
            <a:cxnSpLocks/>
          </p:cNvCxnSpPr>
          <p:nvPr/>
        </p:nvCxnSpPr>
        <p:spPr>
          <a:xfrm flipH="1" flipV="1">
            <a:off x="6153183" y="3171136"/>
            <a:ext cx="1" cy="373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A245B69-7B57-4C22-882C-D945229C3D21}"/>
              </a:ext>
            </a:extLst>
          </p:cNvPr>
          <p:cNvCxnSpPr>
            <a:cxnSpLocks/>
          </p:cNvCxnSpPr>
          <p:nvPr/>
        </p:nvCxnSpPr>
        <p:spPr>
          <a:xfrm>
            <a:off x="5894730" y="3191621"/>
            <a:ext cx="0" cy="3765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A5F7C27-0890-42F7-9889-ADE290B5DB81}"/>
              </a:ext>
            </a:extLst>
          </p:cNvPr>
          <p:cNvCxnSpPr>
            <a:cxnSpLocks/>
          </p:cNvCxnSpPr>
          <p:nvPr/>
        </p:nvCxnSpPr>
        <p:spPr>
          <a:xfrm flipH="1">
            <a:off x="4114385" y="4386338"/>
            <a:ext cx="8645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84B5CC6-DC55-4A3F-984A-D79A1D8A0014}"/>
              </a:ext>
            </a:extLst>
          </p:cNvPr>
          <p:cNvSpPr txBox="1"/>
          <p:nvPr/>
        </p:nvSpPr>
        <p:spPr>
          <a:xfrm>
            <a:off x="7432679" y="5129934"/>
            <a:ext cx="2357317" cy="60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45407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11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F4C21-7652-4187-A0E8-3C7B7976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D7900DB-03FE-4A06-A938-C8DBA41B9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7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12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85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1-1 )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진동감지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6765E53-5BDF-4FF5-9059-C9A7B6581C13}"/>
              </a:ext>
            </a:extLst>
          </p:cNvPr>
          <p:cNvSpPr/>
          <p:nvPr/>
        </p:nvSpPr>
        <p:spPr>
          <a:xfrm>
            <a:off x="1685305" y="504601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4325521" y="294046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5EC353-C96E-453F-9308-9C01A6BE7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01172"/>
              </p:ext>
            </p:extLst>
          </p:nvPr>
        </p:nvGraphicFramePr>
        <p:xfrm>
          <a:off x="8615461" y="2592860"/>
          <a:ext cx="3281826" cy="3335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45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vibSensor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착용 대상의 움직임의 정도 값을 측정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움직임 값이 일정 값 이상으로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감지됐을 경우 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다른 센서의 데이터 수집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중단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41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13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89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심박수 측정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6765E53-5BDF-4FF5-9059-C9A7B6581C13}"/>
              </a:ext>
            </a:extLst>
          </p:cNvPr>
          <p:cNvSpPr/>
          <p:nvPr/>
        </p:nvSpPr>
        <p:spPr>
          <a:xfrm>
            <a:off x="126804" y="497071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5894471" y="4962716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CD568C1-060D-4B6C-BE5D-C392F1E37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48866"/>
              </p:ext>
            </p:extLst>
          </p:nvPr>
        </p:nvGraphicFramePr>
        <p:xfrm>
          <a:off x="8615461" y="2592860"/>
          <a:ext cx="3281826" cy="3335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45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pulseSensor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착용 대상의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심박수를 측정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LED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가 모세혈관에 의해 반사된 양에 따른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심박수를 측정해 데이터 전송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정확한 값 측정을 위해 측정 시간으로부터 조금 시간이 필요함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15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14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28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체온 측정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6765E53-5BDF-4FF5-9059-C9A7B6581C13}"/>
              </a:ext>
            </a:extLst>
          </p:cNvPr>
          <p:cNvSpPr/>
          <p:nvPr/>
        </p:nvSpPr>
        <p:spPr>
          <a:xfrm>
            <a:off x="3077138" y="497295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7159256" y="2700897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5A6286-0834-47E2-9450-8634A8B0B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74474"/>
              </p:ext>
            </p:extLst>
          </p:nvPr>
        </p:nvGraphicFramePr>
        <p:xfrm>
          <a:off x="8615461" y="2592860"/>
          <a:ext cx="3281826" cy="3335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45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tempSensor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착용 대상의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체온 측정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광자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(Photon)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의 수에 따른 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체온을 측정해 데이터 전송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정확한 값 측정을 위해 측정 시간으로부터 조금 시간이 필요함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15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35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전송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5924174" y="3596280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BDBE4EE-D431-468E-83D4-7EF84732036C}"/>
              </a:ext>
            </a:extLst>
          </p:cNvPr>
          <p:cNvSpPr/>
          <p:nvPr/>
        </p:nvSpPr>
        <p:spPr>
          <a:xfrm>
            <a:off x="442595" y="2361630"/>
            <a:ext cx="4425098" cy="2469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0E48DA0-F745-4503-9960-07EE068A9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721816"/>
              </p:ext>
            </p:extLst>
          </p:nvPr>
        </p:nvGraphicFramePr>
        <p:xfrm>
          <a:off x="8746266" y="2429736"/>
          <a:ext cx="3281826" cy="1116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ReadSensor</a:t>
                      </a:r>
                      <a:endParaRPr lang="ko-KR" alt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42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읽어온 센서 값을 데이터화 하여 변수에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움직임 감지센서에 따라 값의 데이터화 유무 결정</a:t>
                      </a:r>
                      <a:endParaRPr lang="en-US" altLang="ko-KR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1394862-0AA4-414A-9CE0-FA5C7946A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05398"/>
              </p:ext>
            </p:extLst>
          </p:nvPr>
        </p:nvGraphicFramePr>
        <p:xfrm>
          <a:off x="8746266" y="3794844"/>
          <a:ext cx="3281826" cy="1116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178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webserver</a:t>
                      </a:r>
                      <a:endParaRPr lang="ko-KR" alt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42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Wifi</a:t>
                      </a:r>
                      <a:r>
                        <a:rPr lang="ko-KR" altLang="en-US" sz="12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를</a:t>
                      </a: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기반으로 연결 될 서버를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아두이노의</a:t>
                      </a:r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데이터를 안드로이드에 전달하기위한 시작단계</a:t>
                      </a:r>
                      <a:endParaRPr lang="en-US" altLang="ko-KR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BE8F0EB-A854-44AB-9317-8D2352E66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13376"/>
              </p:ext>
            </p:extLst>
          </p:nvPr>
        </p:nvGraphicFramePr>
        <p:xfrm>
          <a:off x="8746266" y="5159952"/>
          <a:ext cx="3281826" cy="1116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178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Database</a:t>
                      </a:r>
                      <a:endParaRPr lang="ko-KR" alt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42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연결된 웹서버에 데이터를 저장하는 쿼리를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데이터화 된 </a:t>
                      </a:r>
                      <a:r>
                        <a:rPr lang="ko-KR" altLang="en-US" sz="105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센서값을</a:t>
                      </a:r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저장</a:t>
                      </a:r>
                      <a:endParaRPr lang="en-US" altLang="ko-KR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2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16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DataBase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40" name="Group 1188">
            <a:extLst>
              <a:ext uri="{FF2B5EF4-FFF2-40B4-BE49-F238E27FC236}">
                <a16:creationId xmlns:a16="http://schemas.microsoft.com/office/drawing/2014/main" id="{E4746013-1D3B-4C95-94EB-7A3DE53B3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68482"/>
              </p:ext>
            </p:extLst>
          </p:nvPr>
        </p:nvGraphicFramePr>
        <p:xfrm>
          <a:off x="5822744" y="3038201"/>
          <a:ext cx="5171338" cy="1475424"/>
        </p:xfrm>
        <a:graphic>
          <a:graphicData uri="http://schemas.openxmlformats.org/drawingml/2006/table">
            <a:tbl>
              <a:tblPr/>
              <a:tblGrid>
                <a:gridCol w="1249546">
                  <a:extLst>
                    <a:ext uri="{9D8B030D-6E8A-4147-A177-3AD203B41FA5}">
                      <a16:colId xmlns:a16="http://schemas.microsoft.com/office/drawing/2014/main" val="1596901767"/>
                    </a:ext>
                  </a:extLst>
                </a:gridCol>
                <a:gridCol w="1228126">
                  <a:extLst>
                    <a:ext uri="{9D8B030D-6E8A-4147-A177-3AD203B41FA5}">
                      <a16:colId xmlns:a16="http://schemas.microsoft.com/office/drawing/2014/main" val="3887213879"/>
                    </a:ext>
                  </a:extLst>
                </a:gridCol>
                <a:gridCol w="1736870">
                  <a:extLst>
                    <a:ext uri="{9D8B030D-6E8A-4147-A177-3AD203B41FA5}">
                      <a16:colId xmlns:a16="http://schemas.microsoft.com/office/drawing/2014/main" val="2784832533"/>
                    </a:ext>
                  </a:extLst>
                </a:gridCol>
                <a:gridCol w="956796">
                  <a:extLst>
                    <a:ext uri="{9D8B030D-6E8A-4147-A177-3AD203B41FA5}">
                      <a16:colId xmlns:a16="http://schemas.microsoft.com/office/drawing/2014/main" val="2028137647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컬럼명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속성명</a:t>
                      </a:r>
                      <a:endParaRPr kumimoji="1" lang="ko-KR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데이터타입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길이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2179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temp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체온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10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04156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heart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심박수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33153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created_at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Insert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시간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timestamp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-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19836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0D7E03B0-36FC-4FA9-B8B8-859335B10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11407"/>
              </p:ext>
            </p:extLst>
          </p:nvPr>
        </p:nvGraphicFramePr>
        <p:xfrm>
          <a:off x="1515198" y="5205504"/>
          <a:ext cx="1821548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154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Dog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+temp : int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+heart : int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created_at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timestamp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D19080F-295B-4924-94D9-28D7138AB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25951"/>
              </p:ext>
            </p:extLst>
          </p:nvPr>
        </p:nvGraphicFramePr>
        <p:xfrm>
          <a:off x="1515198" y="2326402"/>
          <a:ext cx="182154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154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phpMyAdmin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+id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+password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2065821-B78D-4B20-A98D-47D2F776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711612"/>
              </p:ext>
            </p:extLst>
          </p:nvPr>
        </p:nvGraphicFramePr>
        <p:xfrm>
          <a:off x="1515198" y="3857393"/>
          <a:ext cx="1821548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154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[DB] </a:t>
                      </a:r>
                      <a:r>
                        <a:rPr lang="en-US" altLang="ko-KR" sz="1200" dirty="0" err="1"/>
                        <a:t>cksemf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Dog: table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097C6BC-9529-4D63-9645-B75DAAC1F5C4}"/>
              </a:ext>
            </a:extLst>
          </p:cNvPr>
          <p:cNvCxnSpPr>
            <a:cxnSpLocks/>
          </p:cNvCxnSpPr>
          <p:nvPr/>
        </p:nvCxnSpPr>
        <p:spPr>
          <a:xfrm>
            <a:off x="2425972" y="3090810"/>
            <a:ext cx="0" cy="67514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458718-D8C7-4121-BE77-D11AD3330D68}"/>
              </a:ext>
            </a:extLst>
          </p:cNvPr>
          <p:cNvCxnSpPr>
            <a:cxnSpLocks/>
          </p:cNvCxnSpPr>
          <p:nvPr/>
        </p:nvCxnSpPr>
        <p:spPr>
          <a:xfrm>
            <a:off x="2425972" y="4530361"/>
            <a:ext cx="0" cy="67514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258950F-039F-4A13-80AC-7AEDFF373BEC}"/>
              </a:ext>
            </a:extLst>
          </p:cNvPr>
          <p:cNvCxnSpPr>
            <a:endCxn id="40" idx="1"/>
          </p:cNvCxnSpPr>
          <p:nvPr/>
        </p:nvCxnSpPr>
        <p:spPr>
          <a:xfrm flipV="1">
            <a:off x="3444240" y="3775913"/>
            <a:ext cx="2378504" cy="1944928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74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17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3-1 ) Android Application 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399A5-980D-4640-9392-196A48231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5" y="2115911"/>
            <a:ext cx="3984028" cy="4204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07C12-801F-40A3-836A-092EDA7F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043" y="1352514"/>
            <a:ext cx="2843464" cy="496833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B12570-F0AE-44AF-8FC7-86A0895C22E7}"/>
              </a:ext>
            </a:extLst>
          </p:cNvPr>
          <p:cNvSpPr/>
          <p:nvPr/>
        </p:nvSpPr>
        <p:spPr>
          <a:xfrm>
            <a:off x="1217719" y="3950531"/>
            <a:ext cx="1586441" cy="121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36375D-BF96-48A9-9732-F9B8E8E6700B}"/>
              </a:ext>
            </a:extLst>
          </p:cNvPr>
          <p:cNvSpPr/>
          <p:nvPr/>
        </p:nvSpPr>
        <p:spPr>
          <a:xfrm>
            <a:off x="5178037" y="1537269"/>
            <a:ext cx="2812757" cy="4457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CDCB60-5D69-4304-9BA1-88ABE207B97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804160" y="3867708"/>
            <a:ext cx="2353539" cy="691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D4CC98D-D68C-404B-9B1B-14E292DA1C4A}"/>
              </a:ext>
            </a:extLst>
          </p:cNvPr>
          <p:cNvSpPr/>
          <p:nvPr/>
        </p:nvSpPr>
        <p:spPr>
          <a:xfrm>
            <a:off x="8072839" y="3233870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12D6911-BD7B-462E-B5C9-7E9564335281}"/>
              </a:ext>
            </a:extLst>
          </p:cNvPr>
          <p:cNvSpPr/>
          <p:nvPr/>
        </p:nvSpPr>
        <p:spPr>
          <a:xfrm>
            <a:off x="9015420" y="2888394"/>
            <a:ext cx="2822567" cy="1226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어플의 기본이 되는 </a:t>
            </a:r>
            <a:r>
              <a:rPr lang="en-US" altLang="ko-KR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후에 디자인과 기능 추가 구현할 예정</a:t>
            </a:r>
            <a:endParaRPr lang="en-US" altLang="ko-KR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8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EEEF89-FEFE-4050-A2BA-FCCE19D8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0C68FF2-E245-4849-A3D8-027E2CE0E63E}"/>
              </a:ext>
            </a:extLst>
          </p:cNvPr>
          <p:cNvSpPr/>
          <p:nvPr/>
        </p:nvSpPr>
        <p:spPr>
          <a:xfrm>
            <a:off x="0" y="0"/>
            <a:ext cx="12217269" cy="685374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9DABE-D178-420A-8C9F-0A71293B44C9}"/>
              </a:ext>
            </a:extLst>
          </p:cNvPr>
          <p:cNvSpPr/>
          <p:nvPr/>
        </p:nvSpPr>
        <p:spPr>
          <a:xfrm>
            <a:off x="8915400" y="0"/>
            <a:ext cx="3276600" cy="6851904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A5149-C93F-4450-A49A-3D4C93608333}"/>
              </a:ext>
            </a:extLst>
          </p:cNvPr>
          <p:cNvSpPr txBox="1"/>
          <p:nvPr/>
        </p:nvSpPr>
        <p:spPr>
          <a:xfrm>
            <a:off x="9171854" y="1965426"/>
            <a:ext cx="2870855" cy="456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종합설계개요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1.1.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지적 사항 및 답변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1.2.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연구 개발 개요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관련 연구 및 사례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2.1.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실제 사용 사례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2.2.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 사례와의 차이점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수행 시나리오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구성도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4.1.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구성도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4.2.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모듈 상세 설계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환경 및 개발 방법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업무 분담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종합설계 수행일정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필요기술 및 참고문헌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CA66FF-4DDD-423B-9B45-744FFA13BE1C}"/>
              </a:ext>
            </a:extLst>
          </p:cNvPr>
          <p:cNvGrpSpPr/>
          <p:nvPr/>
        </p:nvGrpSpPr>
        <p:grpSpPr>
          <a:xfrm>
            <a:off x="9124373" y="582884"/>
            <a:ext cx="2870855" cy="1184955"/>
            <a:chOff x="9124373" y="835735"/>
            <a:chExt cx="1375988" cy="72360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04DF6AC-B083-4AC6-8CC5-2EBE663ABFF5}"/>
                </a:ext>
              </a:extLst>
            </p:cNvPr>
            <p:cNvCxnSpPr>
              <a:cxnSpLocks/>
            </p:cNvCxnSpPr>
            <p:nvPr/>
          </p:nvCxnSpPr>
          <p:spPr>
            <a:xfrm>
              <a:off x="9124373" y="835735"/>
              <a:ext cx="137598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F5BDC02-30C4-4B5B-9D80-BD16CE8C8225}"/>
                </a:ext>
              </a:extLst>
            </p:cNvPr>
            <p:cNvCxnSpPr>
              <a:cxnSpLocks/>
            </p:cNvCxnSpPr>
            <p:nvPr/>
          </p:nvCxnSpPr>
          <p:spPr>
            <a:xfrm>
              <a:off x="9124373" y="1559344"/>
              <a:ext cx="137598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D835429-B206-4877-9BDC-61FFB01F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89616" y="89600"/>
            <a:ext cx="481023" cy="481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391DE-3697-4B60-969B-6746943F1FC5}"/>
              </a:ext>
            </a:extLst>
          </p:cNvPr>
          <p:cNvSpPr txBox="1"/>
          <p:nvPr/>
        </p:nvSpPr>
        <p:spPr>
          <a:xfrm>
            <a:off x="9118272" y="699144"/>
            <a:ext cx="28708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TABLE OF</a:t>
            </a:r>
          </a:p>
          <a:p>
            <a:pPr algn="dist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CONTENT 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4239C6-E891-4E7B-85A7-1649EC73E29A}"/>
              </a:ext>
            </a:extLst>
          </p:cNvPr>
          <p:cNvGrpSpPr/>
          <p:nvPr/>
        </p:nvGrpSpPr>
        <p:grpSpPr>
          <a:xfrm>
            <a:off x="10441939" y="-62203"/>
            <a:ext cx="1564549" cy="1828200"/>
            <a:chOff x="9020519" y="2085721"/>
            <a:chExt cx="1564549" cy="18282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7DDFC4-9493-45B0-BC3C-A1F808A9192A}"/>
                </a:ext>
              </a:extLst>
            </p:cNvPr>
            <p:cNvSpPr txBox="1"/>
            <p:nvPr/>
          </p:nvSpPr>
          <p:spPr>
            <a:xfrm>
              <a:off x="9356348" y="2085721"/>
              <a:ext cx="184731" cy="10156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6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A056E6-DA95-42F8-A7ED-B31D74F73DDA}"/>
                </a:ext>
              </a:extLst>
            </p:cNvPr>
            <p:cNvSpPr txBox="1"/>
            <p:nvPr/>
          </p:nvSpPr>
          <p:spPr>
            <a:xfrm>
              <a:off x="9020519" y="2898258"/>
              <a:ext cx="184731" cy="10156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600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endParaRPr lang="en-US" altLang="ko-KR" dirty="0"/>
            </a:p>
          </p:txBody>
        </p:sp>
        <p:pic>
          <p:nvPicPr>
            <p:cNvPr id="31" name="그림 30" descr="건물이(가) 표시된 사진&#10;&#10;높은 신뢰도로 생성된 설명">
              <a:extLst>
                <a:ext uri="{FF2B5EF4-FFF2-40B4-BE49-F238E27FC236}">
                  <a16:creationId xmlns:a16="http://schemas.microsoft.com/office/drawing/2014/main" id="{69AF57CD-A00C-4DFE-900A-65CD6480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806" y="3327501"/>
              <a:ext cx="403262" cy="38751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AE922D-BC99-4D97-8774-E29527299415}"/>
              </a:ext>
            </a:extLst>
          </p:cNvPr>
          <p:cNvSpPr/>
          <p:nvPr/>
        </p:nvSpPr>
        <p:spPr>
          <a:xfrm>
            <a:off x="8963090" y="272520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2A54C5-8048-4428-B8D1-4115D9C9EEBB}"/>
              </a:ext>
            </a:extLst>
          </p:cNvPr>
          <p:cNvSpPr/>
          <p:nvPr/>
        </p:nvSpPr>
        <p:spPr>
          <a:xfrm>
            <a:off x="0" y="0"/>
            <a:ext cx="12192000" cy="6870242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9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03A5B6E-A1CE-4CEB-B7D2-E647C75A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43" y="1352512"/>
            <a:ext cx="2822568" cy="4968335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18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563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3-2 ) Android Application 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출력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B412F9C-8F31-4F7C-A582-706418EF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45" y="2115911"/>
            <a:ext cx="3984028" cy="42049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A6C584-4791-42A6-8DDE-283C59C43852}"/>
              </a:ext>
            </a:extLst>
          </p:cNvPr>
          <p:cNvSpPr/>
          <p:nvPr/>
        </p:nvSpPr>
        <p:spPr>
          <a:xfrm>
            <a:off x="2875177" y="3940371"/>
            <a:ext cx="1586441" cy="121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545C00-23FB-46D5-8E6D-6ECF810FFEE2}"/>
              </a:ext>
            </a:extLst>
          </p:cNvPr>
          <p:cNvSpPr/>
          <p:nvPr/>
        </p:nvSpPr>
        <p:spPr>
          <a:xfrm>
            <a:off x="5178037" y="1950750"/>
            <a:ext cx="2812757" cy="3088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3B95E1-F39C-4013-9E4B-6AF03E521B6D}"/>
              </a:ext>
            </a:extLst>
          </p:cNvPr>
          <p:cNvCxnSpPr>
            <a:cxnSpLocks/>
            <a:stCxn id="4" idx="3"/>
            <a:endCxn id="51" idx="1"/>
          </p:cNvCxnSpPr>
          <p:nvPr/>
        </p:nvCxnSpPr>
        <p:spPr>
          <a:xfrm>
            <a:off x="4461618" y="4549472"/>
            <a:ext cx="726236" cy="987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57FE68-57EA-4887-92C5-1D474AAA429D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471429" y="3867707"/>
            <a:ext cx="686270" cy="1915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6894E1-21D9-438A-B1D7-98ED6FE9A4AD}"/>
              </a:ext>
            </a:extLst>
          </p:cNvPr>
          <p:cNvSpPr/>
          <p:nvPr/>
        </p:nvSpPr>
        <p:spPr>
          <a:xfrm>
            <a:off x="2973135" y="5280592"/>
            <a:ext cx="1498294" cy="100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564FD6-56F9-49D5-89E2-3D2B34D493CD}"/>
              </a:ext>
            </a:extLst>
          </p:cNvPr>
          <p:cNvSpPr/>
          <p:nvPr/>
        </p:nvSpPr>
        <p:spPr>
          <a:xfrm>
            <a:off x="5187854" y="5200915"/>
            <a:ext cx="2812757" cy="672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1B98663-B20D-4E6E-8E11-C4D04D0BDA06}"/>
              </a:ext>
            </a:extLst>
          </p:cNvPr>
          <p:cNvSpPr/>
          <p:nvPr/>
        </p:nvSpPr>
        <p:spPr>
          <a:xfrm>
            <a:off x="8072839" y="5425539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ADF8DB-7F73-4ABF-9237-6837EF24F329}"/>
              </a:ext>
            </a:extLst>
          </p:cNvPr>
          <p:cNvSpPr/>
          <p:nvPr/>
        </p:nvSpPr>
        <p:spPr>
          <a:xfrm>
            <a:off x="9015421" y="5080063"/>
            <a:ext cx="2822566" cy="10290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서버로부터 데이터를 불러온 뒤 </a:t>
            </a:r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JSON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형태로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오류 메시지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B13E39CD-4CDE-4E8C-9D1F-FA66B38C89E5}"/>
              </a:ext>
            </a:extLst>
          </p:cNvPr>
          <p:cNvSpPr/>
          <p:nvPr/>
        </p:nvSpPr>
        <p:spPr>
          <a:xfrm>
            <a:off x="8072839" y="3233870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33E000B-C067-401C-A0EE-66554D8BCF00}"/>
              </a:ext>
            </a:extLst>
          </p:cNvPr>
          <p:cNvSpPr/>
          <p:nvPr/>
        </p:nvSpPr>
        <p:spPr>
          <a:xfrm>
            <a:off x="9015420" y="2888394"/>
            <a:ext cx="2822567" cy="10290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불러온 데이터를 </a:t>
            </a:r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Recycler View 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형태로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‘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전체보기</a:t>
            </a:r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클릭할 경우 최신 데이터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03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95BC6206-40FB-4562-914F-059E5CC8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83" y="1330135"/>
            <a:ext cx="2843464" cy="5061991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3-3 ) Android Application (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푸쉬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B412F9C-8F31-4F7C-A582-706418EF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45" y="2115911"/>
            <a:ext cx="3984028" cy="42049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545C00-23FB-46D5-8E6D-6ECF810FFEE2}"/>
              </a:ext>
            </a:extLst>
          </p:cNvPr>
          <p:cNvSpPr/>
          <p:nvPr/>
        </p:nvSpPr>
        <p:spPr>
          <a:xfrm>
            <a:off x="5178037" y="1950750"/>
            <a:ext cx="2812757" cy="2598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57FE68-57EA-4887-92C5-1D474AAA429D}"/>
              </a:ext>
            </a:extLst>
          </p:cNvPr>
          <p:cNvCxnSpPr>
            <a:cxnSpLocks/>
            <a:stCxn id="48" idx="3"/>
            <a:endCxn id="40" idx="1"/>
          </p:cNvCxnSpPr>
          <p:nvPr/>
        </p:nvCxnSpPr>
        <p:spPr>
          <a:xfrm>
            <a:off x="3624324" y="2941110"/>
            <a:ext cx="1553713" cy="30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6894E1-21D9-438A-B1D7-98ED6FE9A4AD}"/>
              </a:ext>
            </a:extLst>
          </p:cNvPr>
          <p:cNvSpPr/>
          <p:nvPr/>
        </p:nvSpPr>
        <p:spPr>
          <a:xfrm>
            <a:off x="2126030" y="2193978"/>
            <a:ext cx="1498294" cy="1494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B13E39CD-4CDE-4E8C-9D1F-FA66B38C89E5}"/>
              </a:ext>
            </a:extLst>
          </p:cNvPr>
          <p:cNvSpPr/>
          <p:nvPr/>
        </p:nvSpPr>
        <p:spPr>
          <a:xfrm>
            <a:off x="8072839" y="3233870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33E000B-C067-401C-A0EE-66554D8BCF00}"/>
              </a:ext>
            </a:extLst>
          </p:cNvPr>
          <p:cNvSpPr/>
          <p:nvPr/>
        </p:nvSpPr>
        <p:spPr>
          <a:xfrm>
            <a:off x="9015420" y="2888394"/>
            <a:ext cx="2822567" cy="25472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서버에 이상 값이 </a:t>
            </a:r>
            <a:r>
              <a:rPr lang="en-US" altLang="ko-KR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insert </a:t>
            </a: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됐을 경우 알림이 주어짐</a:t>
            </a:r>
            <a:endParaRPr lang="en-US" altLang="ko-KR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 그라운드에서도 활성화 되어 다른 작업중에도 알림이 발생함</a:t>
            </a:r>
            <a:endParaRPr lang="en-US" altLang="ko-KR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63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D0FAB2-F84F-4467-B62A-19CEB62F9B8B}"/>
              </a:ext>
            </a:extLst>
          </p:cNvPr>
          <p:cNvSpPr/>
          <p:nvPr/>
        </p:nvSpPr>
        <p:spPr>
          <a:xfrm>
            <a:off x="58478" y="1871002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1B4F8D5-7AAC-45FF-B59E-29AF9C12E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23" y="1183475"/>
            <a:ext cx="5167687" cy="54168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587551-7673-4EC2-9958-FB9BEDEDE18D}"/>
              </a:ext>
            </a:extLst>
          </p:cNvPr>
          <p:cNvSpPr/>
          <p:nvPr/>
        </p:nvSpPr>
        <p:spPr>
          <a:xfrm>
            <a:off x="3606800" y="1576484"/>
            <a:ext cx="2763520" cy="10745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B9AD0-98E9-448E-BBB7-EEB456FB6482}"/>
              </a:ext>
            </a:extLst>
          </p:cNvPr>
          <p:cNvSpPr txBox="1"/>
          <p:nvPr/>
        </p:nvSpPr>
        <p:spPr>
          <a:xfrm>
            <a:off x="58478" y="1871002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1-1 )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진동감지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BDDF705-0311-4727-8A84-9AC7A8B48884}"/>
              </a:ext>
            </a:extLst>
          </p:cNvPr>
          <p:cNvSpPr/>
          <p:nvPr/>
        </p:nvSpPr>
        <p:spPr>
          <a:xfrm>
            <a:off x="35983" y="2541202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332CBF-95F8-4C16-8F81-DDAC0AF36EFF}"/>
              </a:ext>
            </a:extLst>
          </p:cNvPr>
          <p:cNvSpPr txBox="1"/>
          <p:nvPr/>
        </p:nvSpPr>
        <p:spPr>
          <a:xfrm>
            <a:off x="35983" y="2541202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심박수 측정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F9481A-6857-45D5-9400-52D963B5FDDE}"/>
              </a:ext>
            </a:extLst>
          </p:cNvPr>
          <p:cNvSpPr/>
          <p:nvPr/>
        </p:nvSpPr>
        <p:spPr>
          <a:xfrm>
            <a:off x="35983" y="2922704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DE130B-FF78-4B10-8738-66908164EBFB}"/>
              </a:ext>
            </a:extLst>
          </p:cNvPr>
          <p:cNvSpPr txBox="1"/>
          <p:nvPr/>
        </p:nvSpPr>
        <p:spPr>
          <a:xfrm>
            <a:off x="35983" y="2922704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체온 측정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34E4F3-E45B-46D0-BC4D-4041735E5A5C}"/>
              </a:ext>
            </a:extLst>
          </p:cNvPr>
          <p:cNvSpPr/>
          <p:nvPr/>
        </p:nvSpPr>
        <p:spPr>
          <a:xfrm>
            <a:off x="3789680" y="3162892"/>
            <a:ext cx="619760" cy="381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97537B8-D7C0-45C3-B668-A8C2F27E5ABB}"/>
              </a:ext>
            </a:extLst>
          </p:cNvPr>
          <p:cNvSpPr/>
          <p:nvPr/>
        </p:nvSpPr>
        <p:spPr>
          <a:xfrm>
            <a:off x="4514401" y="3163443"/>
            <a:ext cx="671938" cy="381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2E403ED-15F3-4A69-9548-60C50E0CB35C}"/>
              </a:ext>
            </a:extLst>
          </p:cNvPr>
          <p:cNvSpPr/>
          <p:nvPr/>
        </p:nvSpPr>
        <p:spPr>
          <a:xfrm>
            <a:off x="58478" y="4007361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790C0D-F09C-4902-A237-556839C1A4F9}"/>
              </a:ext>
            </a:extLst>
          </p:cNvPr>
          <p:cNvSpPr txBox="1"/>
          <p:nvPr/>
        </p:nvSpPr>
        <p:spPr>
          <a:xfrm>
            <a:off x="58477" y="4007360"/>
            <a:ext cx="3660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전송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4F6E136-A5AB-46BD-8B48-85FB0252F7AF}"/>
              </a:ext>
            </a:extLst>
          </p:cNvPr>
          <p:cNvSpPr/>
          <p:nvPr/>
        </p:nvSpPr>
        <p:spPr>
          <a:xfrm>
            <a:off x="3920328" y="3947415"/>
            <a:ext cx="1159671" cy="381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DEB2611-E12F-405B-8BA2-BEA90CD765B1}"/>
              </a:ext>
            </a:extLst>
          </p:cNvPr>
          <p:cNvCxnSpPr/>
          <p:nvPr/>
        </p:nvCxnSpPr>
        <p:spPr>
          <a:xfrm>
            <a:off x="3213235" y="2011680"/>
            <a:ext cx="393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57654F7-33E8-43DD-859E-6AA2A02E062C}"/>
              </a:ext>
            </a:extLst>
          </p:cNvPr>
          <p:cNvCxnSpPr>
            <a:endCxn id="54" idx="0"/>
          </p:cNvCxnSpPr>
          <p:nvPr/>
        </p:nvCxnSpPr>
        <p:spPr>
          <a:xfrm>
            <a:off x="3190740" y="2755392"/>
            <a:ext cx="1659630" cy="40805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6DC0248-9322-4030-B97D-52A54633DB5E}"/>
              </a:ext>
            </a:extLst>
          </p:cNvPr>
          <p:cNvCxnSpPr/>
          <p:nvPr/>
        </p:nvCxnSpPr>
        <p:spPr>
          <a:xfrm>
            <a:off x="3090672" y="3220670"/>
            <a:ext cx="699008" cy="253378"/>
          </a:xfrm>
          <a:prstGeom prst="bentConnector3">
            <a:avLst>
              <a:gd name="adj1" fmla="val -23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84D6C1-2EE6-419A-BF69-4445EFE20397}"/>
              </a:ext>
            </a:extLst>
          </p:cNvPr>
          <p:cNvCxnSpPr/>
          <p:nvPr/>
        </p:nvCxnSpPr>
        <p:spPr>
          <a:xfrm>
            <a:off x="3213235" y="4157472"/>
            <a:ext cx="7070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8FCAC3-E652-45D6-9D66-A5B50745BDA3}"/>
              </a:ext>
            </a:extLst>
          </p:cNvPr>
          <p:cNvSpPr/>
          <p:nvPr/>
        </p:nvSpPr>
        <p:spPr>
          <a:xfrm>
            <a:off x="8618861" y="3042654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EC88BE-2F59-49FA-8D34-59E252583A03}"/>
              </a:ext>
            </a:extLst>
          </p:cNvPr>
          <p:cNvSpPr txBox="1"/>
          <p:nvPr/>
        </p:nvSpPr>
        <p:spPr>
          <a:xfrm>
            <a:off x="9049228" y="3042653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3-1 ) Android Application 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E1C112-AF72-4AFE-9138-7C8212166DBF}"/>
              </a:ext>
            </a:extLst>
          </p:cNvPr>
          <p:cNvSpPr/>
          <p:nvPr/>
        </p:nvSpPr>
        <p:spPr>
          <a:xfrm>
            <a:off x="8656982" y="5795527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47050F-41ED-4FE9-840F-2855E752CEE3}"/>
              </a:ext>
            </a:extLst>
          </p:cNvPr>
          <p:cNvSpPr txBox="1"/>
          <p:nvPr/>
        </p:nvSpPr>
        <p:spPr>
          <a:xfrm>
            <a:off x="8882495" y="5818610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3-2 ) Android Application 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출력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2A82779-12EF-4789-AF03-3E727F3BCCB7}"/>
              </a:ext>
            </a:extLst>
          </p:cNvPr>
          <p:cNvSpPr/>
          <p:nvPr/>
        </p:nvSpPr>
        <p:spPr>
          <a:xfrm>
            <a:off x="8702578" y="4313400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877800-769B-4021-B043-FAF0590E43BF}"/>
              </a:ext>
            </a:extLst>
          </p:cNvPr>
          <p:cNvSpPr txBox="1"/>
          <p:nvPr/>
        </p:nvSpPr>
        <p:spPr>
          <a:xfrm>
            <a:off x="9070474" y="4321095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3-3 ) Android Application (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푸쉬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7818038-40E7-4712-ACD7-6AD12D51DFA4}"/>
              </a:ext>
            </a:extLst>
          </p:cNvPr>
          <p:cNvSpPr/>
          <p:nvPr/>
        </p:nvSpPr>
        <p:spPr>
          <a:xfrm>
            <a:off x="6499600" y="2848585"/>
            <a:ext cx="1348325" cy="580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697ECC1-1CC7-445D-B1D5-88DBF48CC93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7847925" y="3181153"/>
            <a:ext cx="770936" cy="185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4E1256-5F56-4003-8468-BE92001A130D}"/>
              </a:ext>
            </a:extLst>
          </p:cNvPr>
          <p:cNvSpPr/>
          <p:nvPr/>
        </p:nvSpPr>
        <p:spPr>
          <a:xfrm>
            <a:off x="6260530" y="3626584"/>
            <a:ext cx="2240280" cy="16549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A010E3B-374D-46EB-9606-DA451E2CBF92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8500810" y="4451899"/>
            <a:ext cx="201768" cy="9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A1F3F9F-EF5F-4110-B7D8-02E0D6B30BDB}"/>
              </a:ext>
            </a:extLst>
          </p:cNvPr>
          <p:cNvSpPr/>
          <p:nvPr/>
        </p:nvSpPr>
        <p:spPr>
          <a:xfrm>
            <a:off x="6449568" y="5311961"/>
            <a:ext cx="1487424" cy="820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D804C45-37DB-47FC-B3BA-65EA2DB8BCBE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7936992" y="5934026"/>
            <a:ext cx="7199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5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21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110561-F5E0-4C12-B58D-53CCE38E3D5B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046BD-30FE-43C8-AFBA-4973A995D9B3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FB560-CBBF-4566-9B6F-0B5B9E404348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535356-ECB4-4E39-BC05-A2BA6D347CC3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5239018-5264-47C3-9555-D8911D7AE092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14F9D0-5FC6-4CEB-BC6F-73AF0C59EF9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025C86-F39F-420E-AE4A-0226D4A2C8E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C511A-70E4-46F6-8D36-1B6A93F92B77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C1997D-65C6-4CC1-97F6-115E4C43980E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F4B772-3054-4F96-B0E5-8DAA514394EB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82D8B0-C401-46A3-B9F6-9052837B07B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F130DD-66FD-4B55-A72A-EFA470D4F988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E48AED-C2ED-4B3D-81CF-E91FA77B661B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7FC4A-DE06-482E-8F9A-1F5FF7DAA918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E96B795-E9CC-4FB0-8A12-6C7C4E9CDE7B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9230671-A175-4CB6-B103-135B343F828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868FE4-43B3-4716-9D53-639237AD309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8E96389-78E0-4AD8-BC1B-4FB7BD6597F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BDC0070-B05E-4EB4-9160-A380C77688E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0DFDEC-DF55-48FA-89E7-69302BE1DAFD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73AC2FA-5B43-4DA4-83E6-743A7131C2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4D67083-3CD9-43CD-BBCA-F7B8347D3F5C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6FF3C3-0773-402F-B175-01F33A83FEE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1173E0C-8413-4D8A-AB27-1E20A628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" y="3431553"/>
            <a:ext cx="4927708" cy="2894042"/>
          </a:xfrm>
          <a:prstGeom prst="rect">
            <a:avLst/>
          </a:prstGeom>
        </p:spPr>
      </p:pic>
      <p:pic>
        <p:nvPicPr>
          <p:cNvPr id="59" name="Picture 2" descr="image">
            <a:extLst>
              <a:ext uri="{FF2B5EF4-FFF2-40B4-BE49-F238E27FC236}">
                <a16:creationId xmlns:a16="http://schemas.microsoft.com/office/drawing/2014/main" id="{22AD78C5-0EA0-46F5-B39E-90749A79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3" y="2067357"/>
            <a:ext cx="2625020" cy="137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BD773B1-5226-48D8-92F4-D7C5B0CF51BE}"/>
              </a:ext>
            </a:extLst>
          </p:cNvPr>
          <p:cNvSpPr txBox="1"/>
          <p:nvPr/>
        </p:nvSpPr>
        <p:spPr>
          <a:xfrm>
            <a:off x="614039" y="1665609"/>
            <a:ext cx="432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NodeMcu</a:t>
            </a:r>
            <a:r>
              <a:rPr lang="en-US" altLang="ko-KR" b="1" dirty="0"/>
              <a:t> Lua </a:t>
            </a:r>
            <a:r>
              <a:rPr lang="en-US" altLang="ko-KR" b="1" dirty="0" err="1"/>
              <a:t>Wifi</a:t>
            </a:r>
            <a:r>
              <a:rPr lang="en-US" altLang="ko-KR" b="1" dirty="0"/>
              <a:t> V3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8BF96-30A4-4159-BDC7-BF4A842ED53A}"/>
              </a:ext>
            </a:extLst>
          </p:cNvPr>
          <p:cNvSpPr txBox="1"/>
          <p:nvPr/>
        </p:nvSpPr>
        <p:spPr>
          <a:xfrm>
            <a:off x="6595037" y="2399725"/>
            <a:ext cx="4777387" cy="2946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언어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php, java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프로그램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안드로이드 스튜디오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운영체제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Window 10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C2E428-4042-4E28-BF53-F975B87F1E39}"/>
              </a:ext>
            </a:extLst>
          </p:cNvPr>
          <p:cNvCxnSpPr>
            <a:cxnSpLocks/>
          </p:cNvCxnSpPr>
          <p:nvPr/>
        </p:nvCxnSpPr>
        <p:spPr>
          <a:xfrm flipH="1">
            <a:off x="9421792" y="1072988"/>
            <a:ext cx="1493134" cy="961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F83E3F-9254-4018-AFD5-97D04F54F2E1}"/>
              </a:ext>
            </a:extLst>
          </p:cNvPr>
          <p:cNvCxnSpPr/>
          <p:nvPr/>
        </p:nvCxnSpPr>
        <p:spPr>
          <a:xfrm>
            <a:off x="9421792" y="2034941"/>
            <a:ext cx="0" cy="51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E534E50-9D71-4B51-B140-80D262EA5188}"/>
              </a:ext>
            </a:extLst>
          </p:cNvPr>
          <p:cNvCxnSpPr>
            <a:cxnSpLocks/>
          </p:cNvCxnSpPr>
          <p:nvPr/>
        </p:nvCxnSpPr>
        <p:spPr>
          <a:xfrm flipV="1">
            <a:off x="9421792" y="5275970"/>
            <a:ext cx="0" cy="441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B0C0D6-2921-4E03-BB2D-9B6D3E5437F1}"/>
              </a:ext>
            </a:extLst>
          </p:cNvPr>
          <p:cNvCxnSpPr/>
          <p:nvPr/>
        </p:nvCxnSpPr>
        <p:spPr>
          <a:xfrm flipH="1">
            <a:off x="6697883" y="5717894"/>
            <a:ext cx="272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552B16-7694-4007-A531-8FE1A941DC3C}"/>
              </a:ext>
            </a:extLst>
          </p:cNvPr>
          <p:cNvCxnSpPr/>
          <p:nvPr/>
        </p:nvCxnSpPr>
        <p:spPr>
          <a:xfrm flipH="1">
            <a:off x="5779926" y="5717894"/>
            <a:ext cx="917957" cy="8807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1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22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110561-F5E0-4C12-B58D-53CCE38E3D5B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046BD-30FE-43C8-AFBA-4973A995D9B3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데모 환경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FB560-CBBF-4566-9B6F-0B5B9E404348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535356-ECB4-4E39-BC05-A2BA6D347CC3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5239018-5264-47C3-9555-D8911D7AE092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14F9D0-5FC6-4CEB-BC6F-73AF0C59EF9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025C86-F39F-420E-AE4A-0226D4A2C8E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C511A-70E4-46F6-8D36-1B6A93F92B77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C1997D-65C6-4CC1-97F6-115E4C43980E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F4B772-3054-4F96-B0E5-8DAA514394EB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82D8B0-C401-46A3-B9F6-9052837B07B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F130DD-66FD-4B55-A72A-EFA470D4F988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E48AED-C2ED-4B3D-81CF-E91FA77B661B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7FC4A-DE06-482E-8F9A-1F5FF7DAA918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E96B795-E9CC-4FB0-8A12-6C7C4E9CDE7B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9230671-A175-4CB6-B103-135B343F828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868FE4-43B3-4716-9D53-639237AD309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8E96389-78E0-4AD8-BC1B-4FB7BD6597F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BDC0070-B05E-4EB4-9160-A380C77688E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0DFDEC-DF55-48FA-89E7-69302BE1DAFD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73AC2FA-5B43-4DA4-83E6-743A7131C2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4D67083-3CD9-43CD-BBCA-F7B8347D3F5C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6FF3C3-0773-402F-B175-01F33A83FEE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5" name="L 도형 4">
            <a:extLst>
              <a:ext uri="{FF2B5EF4-FFF2-40B4-BE49-F238E27FC236}">
                <a16:creationId xmlns:a16="http://schemas.microsoft.com/office/drawing/2014/main" id="{E2AB6267-D093-41C1-9719-3A6B3ECAD6F3}"/>
              </a:ext>
            </a:extLst>
          </p:cNvPr>
          <p:cNvSpPr/>
          <p:nvPr/>
        </p:nvSpPr>
        <p:spPr>
          <a:xfrm>
            <a:off x="1464890" y="2005817"/>
            <a:ext cx="614676" cy="614676"/>
          </a:xfrm>
          <a:prstGeom prst="corner">
            <a:avLst>
              <a:gd name="adj1" fmla="val 11157"/>
              <a:gd name="adj2" fmla="val 950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L 도형 61">
            <a:extLst>
              <a:ext uri="{FF2B5EF4-FFF2-40B4-BE49-F238E27FC236}">
                <a16:creationId xmlns:a16="http://schemas.microsoft.com/office/drawing/2014/main" id="{8160EEF2-2081-4F5B-B414-3A4569EE4BD9}"/>
              </a:ext>
            </a:extLst>
          </p:cNvPr>
          <p:cNvSpPr/>
          <p:nvPr/>
        </p:nvSpPr>
        <p:spPr>
          <a:xfrm rot="10800000">
            <a:off x="2834172" y="1902053"/>
            <a:ext cx="614676" cy="614676"/>
          </a:xfrm>
          <a:prstGeom prst="corner">
            <a:avLst>
              <a:gd name="adj1" fmla="val 11157"/>
              <a:gd name="adj2" fmla="val 950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05BED-5912-4ED9-9B16-1BBB4B1C09B8}"/>
              </a:ext>
            </a:extLst>
          </p:cNvPr>
          <p:cNvSpPr txBox="1"/>
          <p:nvPr/>
        </p:nvSpPr>
        <p:spPr>
          <a:xfrm>
            <a:off x="1893127" y="2050334"/>
            <a:ext cx="1497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 발표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C60104-1CBF-4893-B701-AE08C9F21D90}"/>
              </a:ext>
            </a:extLst>
          </p:cNvPr>
          <p:cNvGrpSpPr/>
          <p:nvPr/>
        </p:nvGrpSpPr>
        <p:grpSpPr>
          <a:xfrm>
            <a:off x="8314915" y="1902053"/>
            <a:ext cx="1983958" cy="718440"/>
            <a:chOff x="8314915" y="1902053"/>
            <a:chExt cx="1983958" cy="718440"/>
          </a:xfrm>
        </p:grpSpPr>
        <p:sp>
          <p:nvSpPr>
            <p:cNvPr id="66" name="L 도형 65">
              <a:extLst>
                <a:ext uri="{FF2B5EF4-FFF2-40B4-BE49-F238E27FC236}">
                  <a16:creationId xmlns:a16="http://schemas.microsoft.com/office/drawing/2014/main" id="{E7A53B94-14AB-4AEF-B996-9CFB6010ECF9}"/>
                </a:ext>
              </a:extLst>
            </p:cNvPr>
            <p:cNvSpPr/>
            <p:nvPr/>
          </p:nvSpPr>
          <p:spPr>
            <a:xfrm>
              <a:off x="8314915" y="2005817"/>
              <a:ext cx="614676" cy="614676"/>
            </a:xfrm>
            <a:prstGeom prst="corner">
              <a:avLst>
                <a:gd name="adj1" fmla="val 11157"/>
                <a:gd name="adj2" fmla="val 95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L 도형 66">
              <a:extLst>
                <a:ext uri="{FF2B5EF4-FFF2-40B4-BE49-F238E27FC236}">
                  <a16:creationId xmlns:a16="http://schemas.microsoft.com/office/drawing/2014/main" id="{BD579441-576C-45C3-8546-EDF20C078221}"/>
                </a:ext>
              </a:extLst>
            </p:cNvPr>
            <p:cNvSpPr/>
            <p:nvPr/>
          </p:nvSpPr>
          <p:spPr>
            <a:xfrm rot="10800000">
              <a:off x="9684197" y="1902053"/>
              <a:ext cx="614676" cy="614676"/>
            </a:xfrm>
            <a:prstGeom prst="corner">
              <a:avLst>
                <a:gd name="adj1" fmla="val 11157"/>
                <a:gd name="adj2" fmla="val 950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545726-BA68-41FD-82CE-580B15CCCA15}"/>
                </a:ext>
              </a:extLst>
            </p:cNvPr>
            <p:cNvSpPr txBox="1"/>
            <p:nvPr/>
          </p:nvSpPr>
          <p:spPr>
            <a:xfrm>
              <a:off x="8743152" y="2050334"/>
              <a:ext cx="1497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r>
                <a:rPr lang="ko-KR" altLang="en-US" sz="20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차 발표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743C408-F41A-48A2-B74A-9C3DC808F315}"/>
              </a:ext>
            </a:extLst>
          </p:cNvPr>
          <p:cNvCxnSpPr>
            <a:cxnSpLocks/>
          </p:cNvCxnSpPr>
          <p:nvPr/>
        </p:nvCxnSpPr>
        <p:spPr>
          <a:xfrm>
            <a:off x="6085103" y="2005817"/>
            <a:ext cx="0" cy="251947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7C5D7-F59B-4983-9242-7383844C999F}"/>
              </a:ext>
            </a:extLst>
          </p:cNvPr>
          <p:cNvSpPr txBox="1"/>
          <p:nvPr/>
        </p:nvSpPr>
        <p:spPr>
          <a:xfrm>
            <a:off x="408372" y="2905246"/>
            <a:ext cx="5066449" cy="167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사람이 직접 착용하여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센서값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측정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측정된 값이 정상적으로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어플에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출력되는지 확인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임의의 값을 넣어 알림이 나오는 것을 실시간으로 확인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1F362E-4E45-478B-8A60-6BBE3761174E}"/>
              </a:ext>
            </a:extLst>
          </p:cNvPr>
          <p:cNvSpPr txBox="1"/>
          <p:nvPr/>
        </p:nvSpPr>
        <p:spPr>
          <a:xfrm>
            <a:off x="6817490" y="2905246"/>
            <a:ext cx="4760459" cy="167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직접 반려견을 데려올 수 없는 환경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반려견에게 착용한 뒤 활동하고 휴식하는 과정을 영상에 담아 발표할 예정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8D4A88-6D40-48EF-BC18-991AD6EC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471" y="4842803"/>
            <a:ext cx="2800350" cy="1295400"/>
          </a:xfrm>
          <a:prstGeom prst="rect">
            <a:avLst/>
          </a:prstGeom>
        </p:spPr>
      </p:pic>
      <p:pic>
        <p:nvPicPr>
          <p:cNvPr id="1026" name="Picture 2" descr="Android Studio icon.svg">
            <a:extLst>
              <a:ext uri="{FF2B5EF4-FFF2-40B4-BE49-F238E27FC236}">
                <a16:creationId xmlns:a16="http://schemas.microsoft.com/office/drawing/2014/main" id="{AFC19B66-6D60-404D-B997-B7BD9B1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65" y="477612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EFFBED0-F226-49D5-9E58-B1F8AE36CF5B}"/>
              </a:ext>
            </a:extLst>
          </p:cNvPr>
          <p:cNvSpPr/>
          <p:nvPr/>
        </p:nvSpPr>
        <p:spPr>
          <a:xfrm>
            <a:off x="4193735" y="5411567"/>
            <a:ext cx="1273215" cy="2793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6BAB60-63B8-4EDD-B884-A3319929269C}"/>
              </a:ext>
            </a:extLst>
          </p:cNvPr>
          <p:cNvSpPr txBox="1"/>
          <p:nvPr/>
        </p:nvSpPr>
        <p:spPr>
          <a:xfrm>
            <a:off x="4112712" y="5153547"/>
            <a:ext cx="15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Build APK file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E59CCF-ED91-4CB1-A407-0742221F24B1}"/>
              </a:ext>
            </a:extLst>
          </p:cNvPr>
          <p:cNvSpPr txBox="1"/>
          <p:nvPr/>
        </p:nvSpPr>
        <p:spPr>
          <a:xfrm>
            <a:off x="2062143" y="6138203"/>
            <a:ext cx="215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 Studio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C483EC-4E33-444D-BBAB-0D062D9C40E8}"/>
              </a:ext>
            </a:extLst>
          </p:cNvPr>
          <p:cNvSpPr txBox="1"/>
          <p:nvPr/>
        </p:nvSpPr>
        <p:spPr>
          <a:xfrm>
            <a:off x="6331051" y="6128418"/>
            <a:ext cx="215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Application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8721A20-15A4-47CA-9169-70BA20389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52558"/>
              </p:ext>
            </p:extLst>
          </p:nvPr>
        </p:nvGraphicFramePr>
        <p:xfrm>
          <a:off x="8828126" y="4776128"/>
          <a:ext cx="2800350" cy="142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631">
                  <a:extLst>
                    <a:ext uri="{9D8B030D-6E8A-4147-A177-3AD203B41FA5}">
                      <a16:colId xmlns:a16="http://schemas.microsoft.com/office/drawing/2014/main" val="3178666500"/>
                    </a:ext>
                  </a:extLst>
                </a:gridCol>
                <a:gridCol w="1824719">
                  <a:extLst>
                    <a:ext uri="{9D8B030D-6E8A-4147-A177-3AD203B41FA5}">
                      <a16:colId xmlns:a16="http://schemas.microsoft.com/office/drawing/2014/main" val="1848296486"/>
                    </a:ext>
                  </a:extLst>
                </a:gridCol>
              </a:tblGrid>
              <a:tr h="7094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OS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android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68976"/>
                  </a:ext>
                </a:extLst>
              </a:tr>
              <a:tr h="719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Version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Android version 6.0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이상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072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19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23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110561-F5E0-4C12-B58D-53CCE38E3D5B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046BD-30FE-43C8-AFBA-4973A995D9B3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GitHub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FB560-CBBF-4566-9B6F-0B5B9E404348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535356-ECB4-4E39-BC05-A2BA6D347CC3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5239018-5264-47C3-9555-D8911D7AE092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14F9D0-5FC6-4CEB-BC6F-73AF0C59EF9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025C86-F39F-420E-AE4A-0226D4A2C8E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C511A-70E4-46F6-8D36-1B6A93F92B77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C1997D-65C6-4CC1-97F6-115E4C43980E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F4B772-3054-4F96-B0E5-8DAA514394EB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82D8B0-C401-46A3-B9F6-9052837B07B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F130DD-66FD-4B55-A72A-EFA470D4F988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E48AED-C2ED-4B3D-81CF-E91FA77B661B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7FC4A-DE06-482E-8F9A-1F5FF7DAA918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E96B795-E9CC-4FB0-8A12-6C7C4E9CDE7B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9230671-A175-4CB6-B103-135B343F828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868FE4-43B3-4716-9D53-639237AD309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8E96389-78E0-4AD8-BC1B-4FB7BD6597F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BDC0070-B05E-4EB4-9160-A380C77688E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0DFDEC-DF55-48FA-89E7-69302BE1DAFD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73AC2FA-5B43-4DA4-83E6-743A7131C2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4D67083-3CD9-43CD-BBCA-F7B8347D3F5C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6FF3C3-0773-402F-B175-01F33A83FEE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08BF96-30A4-4159-BDC7-BF4A842ED53A}"/>
              </a:ext>
            </a:extLst>
          </p:cNvPr>
          <p:cNvSpPr txBox="1"/>
          <p:nvPr/>
        </p:nvSpPr>
        <p:spPr>
          <a:xfrm>
            <a:off x="1821402" y="2362266"/>
            <a:ext cx="8804153" cy="28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주소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  <a:hlinkClick r:id="rId3"/>
              </a:rPr>
              <a:t>https://github.com/Haechandle/DogHealth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조원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노해찬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Haechandle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김동진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djkim2766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김지수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rlarlawltn96@naver.com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C2E428-4042-4E28-BF53-F975B87F1E39}"/>
              </a:ext>
            </a:extLst>
          </p:cNvPr>
          <p:cNvCxnSpPr>
            <a:cxnSpLocks/>
          </p:cNvCxnSpPr>
          <p:nvPr/>
        </p:nvCxnSpPr>
        <p:spPr>
          <a:xfrm flipH="1">
            <a:off x="6825958" y="1035529"/>
            <a:ext cx="1493134" cy="961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F83E3F-9254-4018-AFD5-97D04F54F2E1}"/>
              </a:ext>
            </a:extLst>
          </p:cNvPr>
          <p:cNvCxnSpPr/>
          <p:nvPr/>
        </p:nvCxnSpPr>
        <p:spPr>
          <a:xfrm>
            <a:off x="6825958" y="1997482"/>
            <a:ext cx="0" cy="51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E534E50-9D71-4B51-B140-80D262EA5188}"/>
              </a:ext>
            </a:extLst>
          </p:cNvPr>
          <p:cNvCxnSpPr>
            <a:cxnSpLocks/>
          </p:cNvCxnSpPr>
          <p:nvPr/>
        </p:nvCxnSpPr>
        <p:spPr>
          <a:xfrm flipV="1">
            <a:off x="6825958" y="5238511"/>
            <a:ext cx="0" cy="441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B0C0D6-2921-4E03-BB2D-9B6D3E5437F1}"/>
              </a:ext>
            </a:extLst>
          </p:cNvPr>
          <p:cNvCxnSpPr/>
          <p:nvPr/>
        </p:nvCxnSpPr>
        <p:spPr>
          <a:xfrm flipH="1">
            <a:off x="4102049" y="5680435"/>
            <a:ext cx="272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552B16-7694-4007-A531-8FE1A941DC3C}"/>
              </a:ext>
            </a:extLst>
          </p:cNvPr>
          <p:cNvCxnSpPr/>
          <p:nvPr/>
        </p:nvCxnSpPr>
        <p:spPr>
          <a:xfrm flipH="1">
            <a:off x="3184092" y="5680435"/>
            <a:ext cx="917957" cy="8807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18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24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75035F-84F5-4307-9B61-F19C8749B8D9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839F89-E13D-4F5D-9A14-07DDC1F75456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201155C-3C17-4ABC-B8D9-6BA8104CD8FA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18B26-359D-4BC7-B1A3-D507B0C26231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80C60C-F0B6-4BC2-B018-67238A124E6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7526A-A777-4DC6-A3B8-FF2C35ECDCD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A217E9-9A70-44BF-92B9-5B55F900097F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0E2E9-523C-4C9B-843B-212CBF8FC110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823F35-9638-4890-8E0C-1213EBB463A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800F6-34A7-4D7F-9988-A74D07ADEFA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B348474-2A3C-46DB-BD0B-D732C58F5C99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CA717-9301-490E-93EF-6C5DFA0051DA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AC133E-765A-4BFF-B05E-05DCCF6DF443}"/>
              </a:ext>
            </a:extLst>
          </p:cNvPr>
          <p:cNvSpPr/>
          <p:nvPr/>
        </p:nvSpPr>
        <p:spPr>
          <a:xfrm>
            <a:off x="7214579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BDBA19-8843-41D6-9872-96244CF1B7DC}"/>
              </a:ext>
            </a:extLst>
          </p:cNvPr>
          <p:cNvSpPr txBox="1"/>
          <p:nvPr/>
        </p:nvSpPr>
        <p:spPr>
          <a:xfrm>
            <a:off x="714285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6B8F00A-DC4C-497D-9126-E96AA2945A71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662ED0E-26C9-47D0-BBAC-0A4C66ED764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D65B25-C094-4B88-8F56-89417EA3E87A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056B39-8168-4B6A-98C7-74F7244C1B3E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FC4F8D5-B529-4448-A752-7BCD126AAA26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ABA1CA5-CD71-45BA-B27E-A359A22F48DA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8A38C258-1D9B-4D6C-B4D1-00109A70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65340"/>
              </p:ext>
            </p:extLst>
          </p:nvPr>
        </p:nvGraphicFramePr>
        <p:xfrm>
          <a:off x="814893" y="1555337"/>
          <a:ext cx="10403840" cy="47319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26579278"/>
                    </a:ext>
                  </a:extLst>
                </a:gridCol>
                <a:gridCol w="3972560">
                  <a:extLst>
                    <a:ext uri="{9D8B030D-6E8A-4147-A177-3AD203B41FA5}">
                      <a16:colId xmlns:a16="http://schemas.microsoft.com/office/drawing/2014/main" val="3026248322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765878798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3429128423"/>
                    </a:ext>
                  </a:extLst>
                </a:gridCol>
              </a:tblGrid>
              <a:tr h="4986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김동진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노해찬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김지수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009980"/>
                  </a:ext>
                </a:extLst>
              </a:tr>
              <a:tr h="102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Web Server, DB, Android Application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7955298"/>
                  </a:ext>
                </a:extLst>
              </a:tr>
              <a:tr h="102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안드로이드 </a:t>
                      </a:r>
                      <a:r>
                        <a:rPr lang="en-US" altLang="ko-KR"/>
                        <a:t>Application</a:t>
                      </a:r>
                    </a:p>
                    <a:p>
                      <a:pPr algn="ctr" latinLnBrk="1"/>
                      <a:r>
                        <a:rPr lang="ko-KR" altLang="en-US"/>
                        <a:t>설계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아두이노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웨어러블 디바이스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테이블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알고리즘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636584"/>
                  </a:ext>
                </a:extLst>
              </a:tr>
              <a:tr h="102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Application</a:t>
                      </a:r>
                      <a:r>
                        <a:rPr lang="ko-KR" altLang="en-US"/>
                        <a:t>개발</a:t>
                      </a:r>
                      <a:r>
                        <a:rPr lang="en-US" altLang="ko-KR"/>
                        <a:t>,</a:t>
                      </a:r>
                    </a:p>
                    <a:p>
                      <a:pPr algn="ctr" latinLnBrk="1"/>
                      <a:r>
                        <a:rPr lang="ko-KR" altLang="en-US"/>
                        <a:t>아두이노 블루투스연동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데이터 처리</a:t>
                      </a:r>
                      <a:r>
                        <a:rPr lang="en-US" altLang="ko-KR" dirty="0"/>
                        <a:t> 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DB,</a:t>
                      </a:r>
                      <a:r>
                        <a:rPr lang="ko-KR" altLang="en-US" dirty="0"/>
                        <a:t>서버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 연동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64679"/>
                  </a:ext>
                </a:extLst>
              </a:tr>
              <a:tr h="1157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테스트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데이터 수집 테스트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아두이노와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Application</a:t>
                      </a:r>
                      <a:r>
                        <a:rPr lang="ko-KR" altLang="en-US" dirty="0"/>
                        <a:t>사이 연동 테스트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와 서버사이에 데이터교환 테스트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종합 테스트 및 유지보수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359439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ACE05D58-98C6-46FF-ABF0-C7F0203BE9C3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819A14-A298-4DD9-83EC-08B55DA15A71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분담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3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25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75035F-84F5-4307-9B61-F19C8749B8D9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839F89-E13D-4F5D-9A14-07DDC1F75456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201155C-3C17-4ABC-B8D9-6BA8104CD8FA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18B26-359D-4BC7-B1A3-D507B0C26231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80C60C-F0B6-4BC2-B018-67238A124E6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7526A-A777-4DC6-A3B8-FF2C35ECDCD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A217E9-9A70-44BF-92B9-5B55F900097F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0E2E9-523C-4C9B-843B-212CBF8FC110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823F35-9638-4890-8E0C-1213EBB463A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800F6-34A7-4D7F-9988-A74D07ADEFA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B348474-2A3C-46DB-BD0B-D732C58F5C99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CA717-9301-490E-93EF-6C5DFA0051DA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AC133E-765A-4BFF-B05E-05DCCF6DF443}"/>
              </a:ext>
            </a:extLst>
          </p:cNvPr>
          <p:cNvSpPr/>
          <p:nvPr/>
        </p:nvSpPr>
        <p:spPr>
          <a:xfrm>
            <a:off x="721457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BDBA19-8843-41D6-9872-96244CF1B7DC}"/>
              </a:ext>
            </a:extLst>
          </p:cNvPr>
          <p:cNvSpPr txBox="1"/>
          <p:nvPr/>
        </p:nvSpPr>
        <p:spPr>
          <a:xfrm>
            <a:off x="714285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662ED0E-26C9-47D0-BBAC-0A4C66ED7649}"/>
              </a:ext>
            </a:extLst>
          </p:cNvPr>
          <p:cNvSpPr/>
          <p:nvPr/>
        </p:nvSpPr>
        <p:spPr>
          <a:xfrm>
            <a:off x="854283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5B25-C094-4B88-8F56-89417EA3E87A}"/>
              </a:ext>
            </a:extLst>
          </p:cNvPr>
          <p:cNvSpPr txBox="1"/>
          <p:nvPr/>
        </p:nvSpPr>
        <p:spPr>
          <a:xfrm>
            <a:off x="8462960" y="31801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수행일정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056B39-8168-4B6A-98C7-74F7244C1B3E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FC4F8D5-B529-4448-A752-7BCD126AAA26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ABA1CA5-CD71-45BA-B27E-A359A22F48DA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CE05D58-98C6-46FF-ABF0-C7F0203BE9C3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819A14-A298-4DD9-83EC-08B55DA15A71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수행일정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CD5D9B-85AF-4DA9-9C6B-74491AB2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20" y="2227287"/>
            <a:ext cx="8368207" cy="3572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91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26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75035F-84F5-4307-9B61-F19C8749B8D9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839F89-E13D-4F5D-9A14-07DDC1F75456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201155C-3C17-4ABC-B8D9-6BA8104CD8FA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18B26-359D-4BC7-B1A3-D507B0C26231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80C60C-F0B6-4BC2-B018-67238A124E6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7526A-A777-4DC6-A3B8-FF2C35ECDCD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A217E9-9A70-44BF-92B9-5B55F900097F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0E2E9-523C-4C9B-843B-212CBF8FC110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823F35-9638-4890-8E0C-1213EBB463A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800F6-34A7-4D7F-9988-A74D07ADEFA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B348474-2A3C-46DB-BD0B-D732C58F5C99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CA717-9301-490E-93EF-6C5DFA0051DA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AC133E-765A-4BFF-B05E-05DCCF6DF443}"/>
              </a:ext>
            </a:extLst>
          </p:cNvPr>
          <p:cNvSpPr/>
          <p:nvPr/>
        </p:nvSpPr>
        <p:spPr>
          <a:xfrm>
            <a:off x="721457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BDBA19-8843-41D6-9872-96244CF1B7DC}"/>
              </a:ext>
            </a:extLst>
          </p:cNvPr>
          <p:cNvSpPr txBox="1"/>
          <p:nvPr/>
        </p:nvSpPr>
        <p:spPr>
          <a:xfrm>
            <a:off x="714285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6B8F00A-DC4C-497D-9126-E96AA2945A71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662ED0E-26C9-47D0-BBAC-0A4C66ED764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D65B25-C094-4B88-8F56-89417EA3E87A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FC4F8D5-B529-4448-A752-7BCD126AAA26}"/>
              </a:ext>
            </a:extLst>
          </p:cNvPr>
          <p:cNvSpPr/>
          <p:nvPr/>
        </p:nvSpPr>
        <p:spPr>
          <a:xfrm>
            <a:off x="9854792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BA1CA5-CD71-45BA-B27E-A359A22F48DA}"/>
              </a:ext>
            </a:extLst>
          </p:cNvPr>
          <p:cNvSpPr txBox="1"/>
          <p:nvPr/>
        </p:nvSpPr>
        <p:spPr>
          <a:xfrm>
            <a:off x="9783065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CE05D58-98C6-46FF-ABF0-C7F0203BE9C3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819A14-A298-4DD9-83EC-08B55DA15A71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참고문헌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76379-7229-4052-B861-49CD0F364B57}"/>
              </a:ext>
            </a:extLst>
          </p:cNvPr>
          <p:cNvSpPr txBox="1"/>
          <p:nvPr/>
        </p:nvSpPr>
        <p:spPr>
          <a:xfrm>
            <a:off x="627481" y="2386418"/>
            <a:ext cx="10451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심장박동 센서 작동 관련 </a:t>
            </a:r>
            <a:r>
              <a:rPr lang="en-US" altLang="ko-KR" sz="1600" dirty="0"/>
              <a:t>-</a:t>
            </a:r>
            <a:r>
              <a:rPr lang="en-US" altLang="ko-KR" sz="1600" dirty="0">
                <a:hlinkClick r:id="rId3"/>
              </a:rPr>
              <a:t>https://pulsesensor.com/pages/installing-our-playground-for-</a:t>
            </a:r>
            <a:r>
              <a:rPr lang="en-US" altLang="ko-KR" sz="1600" dirty="0" err="1">
                <a:hlinkClick r:id="rId3"/>
              </a:rPr>
              <a:t>pulsesensor</a:t>
            </a:r>
            <a:r>
              <a:rPr lang="en-US" altLang="ko-KR" sz="1600" dirty="0">
                <a:hlinkClick r:id="rId3"/>
              </a:rPr>
              <a:t>-Arduino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/>
              <a:t>적외선 온도 센서 작동 관련 </a:t>
            </a:r>
            <a:r>
              <a:rPr lang="en-US" altLang="ko-KR" sz="1600" dirty="0"/>
              <a:t>- </a:t>
            </a:r>
            <a:r>
              <a:rPr lang="en-US" altLang="ko-KR" sz="1600" dirty="0">
                <a:hlinkClick r:id="rId4"/>
              </a:rPr>
              <a:t>http://bildr.org/2011/02/mlx90614-arduino/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관련 논문 </a:t>
            </a:r>
            <a:r>
              <a:rPr lang="en-US" altLang="ko-KR" sz="1600" dirty="0"/>
              <a:t>- </a:t>
            </a:r>
            <a:r>
              <a:rPr lang="ko-KR" altLang="en-US" sz="2000" b="1" dirty="0"/>
              <a:t>반려견의 이상행동 분석 및 알림을 위한 웨어러블 기반 애플리케이션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아이콘 참조 </a:t>
            </a:r>
            <a:r>
              <a:rPr lang="en-US" altLang="ko-KR" sz="1600" dirty="0"/>
              <a:t>- </a:t>
            </a:r>
            <a:r>
              <a:rPr lang="en-US" altLang="ko-KR" sz="1600" dirty="0">
                <a:hlinkClick r:id="rId5"/>
              </a:rPr>
              <a:t>https://www.flaticon.com/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468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2648480" cy="464281"/>
            <a:chOff x="126804" y="1072988"/>
            <a:chExt cx="2648480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248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지적 사항 및 답변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09978F-531C-46A2-B1E2-5BE3AD90FFE8}"/>
              </a:ext>
            </a:extLst>
          </p:cNvPr>
          <p:cNvGrpSpPr/>
          <p:nvPr/>
        </p:nvGrpSpPr>
        <p:grpSpPr>
          <a:xfrm>
            <a:off x="1752367" y="4052352"/>
            <a:ext cx="2170494" cy="2167326"/>
            <a:chOff x="1359926" y="3183994"/>
            <a:chExt cx="2170494" cy="21673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15949F-B97C-49AE-8097-F708D769F371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15" name="순서도: 수동 입력 14">
                <a:extLst>
                  <a:ext uri="{FF2B5EF4-FFF2-40B4-BE49-F238E27FC236}">
                    <a16:creationId xmlns:a16="http://schemas.microsoft.com/office/drawing/2014/main" id="{28EAAA7A-ACB3-4042-B10B-C440B7D9B3AE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8B195A-40B0-4FDF-9CAA-CFF4AC146987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99961C9-2BF1-4CFE-88BE-2F067BBDB965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57" name="순서도: 수동 입력 56">
                <a:extLst>
                  <a:ext uri="{FF2B5EF4-FFF2-40B4-BE49-F238E27FC236}">
                    <a16:creationId xmlns:a16="http://schemas.microsoft.com/office/drawing/2014/main" id="{A73450E6-D16F-40C0-9D37-2D1801FFAE47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C3E24-86FA-4358-A99A-4BC7CEBDC68D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5EC252-9966-4429-88D4-04AF94199A68}"/>
              </a:ext>
            </a:extLst>
          </p:cNvPr>
          <p:cNvGrpSpPr/>
          <p:nvPr/>
        </p:nvGrpSpPr>
        <p:grpSpPr>
          <a:xfrm rot="10800000">
            <a:off x="7983629" y="1598870"/>
            <a:ext cx="2170494" cy="2167326"/>
            <a:chOff x="1359926" y="3183994"/>
            <a:chExt cx="2170494" cy="216732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B77212-5F91-40D2-BBFB-B648927F6D59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64" name="순서도: 수동 입력 63">
                <a:extLst>
                  <a:ext uri="{FF2B5EF4-FFF2-40B4-BE49-F238E27FC236}">
                    <a16:creationId xmlns:a16="http://schemas.microsoft.com/office/drawing/2014/main" id="{D08C0158-490C-4BC9-8528-42550B672F86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82E728-7362-4A32-9AB6-085565D81CE9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9533B98-FB8B-42F7-85B8-BBC9D3E42542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62" name="순서도: 수동 입력 61">
                <a:extLst>
                  <a:ext uri="{FF2B5EF4-FFF2-40B4-BE49-F238E27FC236}">
                    <a16:creationId xmlns:a16="http://schemas.microsoft.com/office/drawing/2014/main" id="{52670D1C-C94F-4B6B-90B8-7C64F2A0E8BF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2B1271D-92B6-4301-A09A-6CEE3257F1E4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2FBFA6-2469-408C-842F-7EA96272FDFD}"/>
              </a:ext>
            </a:extLst>
          </p:cNvPr>
          <p:cNvSpPr/>
          <p:nvPr/>
        </p:nvSpPr>
        <p:spPr>
          <a:xfrm>
            <a:off x="1890495" y="1749671"/>
            <a:ext cx="8125377" cy="43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FB5D6-33B8-4630-B48B-7F6B6CA1384D}"/>
              </a:ext>
            </a:extLst>
          </p:cNvPr>
          <p:cNvCxnSpPr/>
          <p:nvPr/>
        </p:nvCxnSpPr>
        <p:spPr>
          <a:xfrm>
            <a:off x="4328160" y="1874520"/>
            <a:ext cx="0" cy="399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019F69-B385-443B-805D-02E095AF4968}"/>
              </a:ext>
            </a:extLst>
          </p:cNvPr>
          <p:cNvCxnSpPr/>
          <p:nvPr/>
        </p:nvCxnSpPr>
        <p:spPr>
          <a:xfrm>
            <a:off x="1997723" y="2320230"/>
            <a:ext cx="7857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65FD73-EDC2-45F7-A213-981CF530D6A8}"/>
              </a:ext>
            </a:extLst>
          </p:cNvPr>
          <p:cNvSpPr txBox="1"/>
          <p:nvPr/>
        </p:nvSpPr>
        <p:spPr>
          <a:xfrm>
            <a:off x="2316480" y="1782887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지적 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F63CC6-2FC6-412A-A6E4-C4576D85AD68}"/>
              </a:ext>
            </a:extLst>
          </p:cNvPr>
          <p:cNvSpPr txBox="1"/>
          <p:nvPr/>
        </p:nvSpPr>
        <p:spPr>
          <a:xfrm>
            <a:off x="6298649" y="1818784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3BD7C-6F69-4FD8-AD45-F59D9C05BA5D}"/>
              </a:ext>
            </a:extLst>
          </p:cNvPr>
          <p:cNvSpPr txBox="1"/>
          <p:nvPr/>
        </p:nvSpPr>
        <p:spPr>
          <a:xfrm>
            <a:off x="2009648" y="3766197"/>
            <a:ext cx="2202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GPS </a:t>
            </a:r>
            <a:r>
              <a:rPr lang="ko-KR" altLang="en-US" dirty="0"/>
              <a:t>신호수신과 서버와 휴대기간 통신 확인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38F10-29F2-4C05-85FF-811683ECDC20}"/>
              </a:ext>
            </a:extLst>
          </p:cNvPr>
          <p:cNvSpPr txBox="1"/>
          <p:nvPr/>
        </p:nvSpPr>
        <p:spPr>
          <a:xfrm>
            <a:off x="4461628" y="2988464"/>
            <a:ext cx="543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해당 디바이스는 실내에서 </a:t>
            </a:r>
            <a:r>
              <a:rPr lang="en-US" altLang="ko-KR" dirty="0"/>
              <a:t>24</a:t>
            </a:r>
            <a:r>
              <a:rPr lang="ko-KR" altLang="en-US" dirty="0"/>
              <a:t>시간 관리가 필요한 환경에서 사용되는 것을 목표했기 때문에 </a:t>
            </a:r>
            <a:r>
              <a:rPr lang="en-US" altLang="ko-KR" dirty="0"/>
              <a:t>GPS</a:t>
            </a:r>
            <a:r>
              <a:rPr lang="ko-KR" altLang="en-US" dirty="0"/>
              <a:t>가 아닌 </a:t>
            </a:r>
            <a:r>
              <a:rPr lang="en-US" altLang="ko-KR" dirty="0"/>
              <a:t>WIFI </a:t>
            </a:r>
            <a:r>
              <a:rPr lang="ko-KR" altLang="en-US" dirty="0"/>
              <a:t>연결 여부에 따른 알림을 통해 분실 방지 기능을 구현중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서버와 휴대기간 통신은 이상 값을 전달 받았을 때 실시간으로 안드로이드 기기에 알람이 가도록 구현 완료</a:t>
            </a:r>
          </a:p>
        </p:txBody>
      </p:sp>
    </p:spTree>
    <p:extLst>
      <p:ext uri="{BB962C8B-B14F-4D97-AF65-F5344CB8AC3E}">
        <p14:creationId xmlns:p14="http://schemas.microsoft.com/office/powerpoint/2010/main" val="16462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2648480" cy="464281"/>
            <a:chOff x="126804" y="1072988"/>
            <a:chExt cx="2648480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248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지적 사항 및 답변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09978F-531C-46A2-B1E2-5BE3AD90FFE8}"/>
              </a:ext>
            </a:extLst>
          </p:cNvPr>
          <p:cNvGrpSpPr/>
          <p:nvPr/>
        </p:nvGrpSpPr>
        <p:grpSpPr>
          <a:xfrm>
            <a:off x="1752367" y="4052352"/>
            <a:ext cx="2170494" cy="2167326"/>
            <a:chOff x="1359926" y="3183994"/>
            <a:chExt cx="2170494" cy="21673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15949F-B97C-49AE-8097-F708D769F371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15" name="순서도: 수동 입력 14">
                <a:extLst>
                  <a:ext uri="{FF2B5EF4-FFF2-40B4-BE49-F238E27FC236}">
                    <a16:creationId xmlns:a16="http://schemas.microsoft.com/office/drawing/2014/main" id="{28EAAA7A-ACB3-4042-B10B-C440B7D9B3AE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8B195A-40B0-4FDF-9CAA-CFF4AC146987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99961C9-2BF1-4CFE-88BE-2F067BBDB965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57" name="순서도: 수동 입력 56">
                <a:extLst>
                  <a:ext uri="{FF2B5EF4-FFF2-40B4-BE49-F238E27FC236}">
                    <a16:creationId xmlns:a16="http://schemas.microsoft.com/office/drawing/2014/main" id="{A73450E6-D16F-40C0-9D37-2D1801FFAE47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C3E24-86FA-4358-A99A-4BC7CEBDC68D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5EC252-9966-4429-88D4-04AF94199A68}"/>
              </a:ext>
            </a:extLst>
          </p:cNvPr>
          <p:cNvGrpSpPr/>
          <p:nvPr/>
        </p:nvGrpSpPr>
        <p:grpSpPr>
          <a:xfrm rot="10800000">
            <a:off x="7983629" y="1598870"/>
            <a:ext cx="2170494" cy="2167326"/>
            <a:chOff x="1359926" y="3183994"/>
            <a:chExt cx="2170494" cy="216732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B77212-5F91-40D2-BBFB-B648927F6D59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64" name="순서도: 수동 입력 63">
                <a:extLst>
                  <a:ext uri="{FF2B5EF4-FFF2-40B4-BE49-F238E27FC236}">
                    <a16:creationId xmlns:a16="http://schemas.microsoft.com/office/drawing/2014/main" id="{D08C0158-490C-4BC9-8528-42550B672F86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82E728-7362-4A32-9AB6-085565D81CE9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9533B98-FB8B-42F7-85B8-BBC9D3E42542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62" name="순서도: 수동 입력 61">
                <a:extLst>
                  <a:ext uri="{FF2B5EF4-FFF2-40B4-BE49-F238E27FC236}">
                    <a16:creationId xmlns:a16="http://schemas.microsoft.com/office/drawing/2014/main" id="{52670D1C-C94F-4B6B-90B8-7C64F2A0E8BF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2B1271D-92B6-4301-A09A-6CEE3257F1E4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2FBFA6-2469-408C-842F-7EA96272FDFD}"/>
              </a:ext>
            </a:extLst>
          </p:cNvPr>
          <p:cNvSpPr/>
          <p:nvPr/>
        </p:nvSpPr>
        <p:spPr>
          <a:xfrm>
            <a:off x="1890495" y="1749671"/>
            <a:ext cx="8125377" cy="43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FB5D6-33B8-4630-B48B-7F6B6CA1384D}"/>
              </a:ext>
            </a:extLst>
          </p:cNvPr>
          <p:cNvCxnSpPr/>
          <p:nvPr/>
        </p:nvCxnSpPr>
        <p:spPr>
          <a:xfrm>
            <a:off x="4328160" y="1874520"/>
            <a:ext cx="0" cy="399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019F69-B385-443B-805D-02E095AF4968}"/>
              </a:ext>
            </a:extLst>
          </p:cNvPr>
          <p:cNvCxnSpPr/>
          <p:nvPr/>
        </p:nvCxnSpPr>
        <p:spPr>
          <a:xfrm>
            <a:off x="1997723" y="2320230"/>
            <a:ext cx="7857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65FD73-EDC2-45F7-A213-981CF530D6A8}"/>
              </a:ext>
            </a:extLst>
          </p:cNvPr>
          <p:cNvSpPr txBox="1"/>
          <p:nvPr/>
        </p:nvSpPr>
        <p:spPr>
          <a:xfrm>
            <a:off x="2316480" y="1782887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지적 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F63CC6-2FC6-412A-A6E4-C4576D85AD68}"/>
              </a:ext>
            </a:extLst>
          </p:cNvPr>
          <p:cNvSpPr txBox="1"/>
          <p:nvPr/>
        </p:nvSpPr>
        <p:spPr>
          <a:xfrm>
            <a:off x="6298649" y="1818784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3BD7C-6F69-4FD8-AD45-F59D9C05BA5D}"/>
              </a:ext>
            </a:extLst>
          </p:cNvPr>
          <p:cNvSpPr txBox="1"/>
          <p:nvPr/>
        </p:nvSpPr>
        <p:spPr>
          <a:xfrm>
            <a:off x="2008075" y="3578118"/>
            <a:ext cx="220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안드로이드기기와</a:t>
            </a:r>
            <a:r>
              <a:rPr lang="ko-KR" altLang="en-US" dirty="0"/>
              <a:t> </a:t>
            </a:r>
            <a:r>
              <a:rPr lang="ko-KR" altLang="en-US" dirty="0" err="1"/>
              <a:t>아두이노간</a:t>
            </a:r>
            <a:r>
              <a:rPr lang="ko-KR" altLang="en-US" dirty="0"/>
              <a:t> 시나리오보정</a:t>
            </a:r>
            <a:r>
              <a:rPr lang="en-US" altLang="ko-KR" dirty="0"/>
              <a:t>, </a:t>
            </a:r>
            <a:r>
              <a:rPr lang="ko-KR" altLang="en-US" dirty="0"/>
              <a:t>데모방법을 </a:t>
            </a:r>
            <a:r>
              <a:rPr lang="ko-KR" altLang="en-US" dirty="0" err="1"/>
              <a:t>포함할것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38F10-29F2-4C05-85FF-811683ECDC20}"/>
              </a:ext>
            </a:extLst>
          </p:cNvPr>
          <p:cNvSpPr txBox="1"/>
          <p:nvPr/>
        </p:nvSpPr>
        <p:spPr>
          <a:xfrm>
            <a:off x="4461628" y="2988464"/>
            <a:ext cx="543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en-US" altLang="ko-KR" dirty="0"/>
              <a:t>UNO</a:t>
            </a:r>
            <a:r>
              <a:rPr lang="ko-KR" altLang="en-US" dirty="0"/>
              <a:t>에서 </a:t>
            </a:r>
            <a:r>
              <a:rPr lang="en-US" altLang="ko-KR" dirty="0" err="1"/>
              <a:t>NodeMCU</a:t>
            </a:r>
            <a:r>
              <a:rPr lang="ko-KR" altLang="en-US" dirty="0"/>
              <a:t>로 교체하여 블루투스 통신이 아닌 와이파이 통신으로 시나리오를 재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애완견을 현장에 가져올 수 없기에 우선 사람을 기준으로 헬스데이터를 측정하여 정상적인 </a:t>
            </a:r>
            <a:r>
              <a:rPr lang="ko-KR" altLang="en-US" dirty="0" err="1"/>
              <a:t>센서값이</a:t>
            </a:r>
            <a:r>
              <a:rPr lang="ko-KR" altLang="en-US" dirty="0"/>
              <a:t> 전달 된다는 것을 확인한 뒤 후에 최종적으론 실제로 디바이스를 착용한 애완견을 촬영하여 작동여부를 표현할 계획</a:t>
            </a:r>
          </a:p>
        </p:txBody>
      </p:sp>
    </p:spTree>
    <p:extLst>
      <p:ext uri="{BB962C8B-B14F-4D97-AF65-F5344CB8AC3E}">
        <p14:creationId xmlns:p14="http://schemas.microsoft.com/office/powerpoint/2010/main" val="206023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2648480" cy="464281"/>
            <a:chOff x="126804" y="1072988"/>
            <a:chExt cx="2648480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248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지적 사항 및 답변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09978F-531C-46A2-B1E2-5BE3AD90FFE8}"/>
              </a:ext>
            </a:extLst>
          </p:cNvPr>
          <p:cNvGrpSpPr/>
          <p:nvPr/>
        </p:nvGrpSpPr>
        <p:grpSpPr>
          <a:xfrm>
            <a:off x="1752367" y="4052352"/>
            <a:ext cx="2170494" cy="2167326"/>
            <a:chOff x="1359926" y="3183994"/>
            <a:chExt cx="2170494" cy="21673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15949F-B97C-49AE-8097-F708D769F371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15" name="순서도: 수동 입력 14">
                <a:extLst>
                  <a:ext uri="{FF2B5EF4-FFF2-40B4-BE49-F238E27FC236}">
                    <a16:creationId xmlns:a16="http://schemas.microsoft.com/office/drawing/2014/main" id="{28EAAA7A-ACB3-4042-B10B-C440B7D9B3AE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8B195A-40B0-4FDF-9CAA-CFF4AC146987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99961C9-2BF1-4CFE-88BE-2F067BBDB965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57" name="순서도: 수동 입력 56">
                <a:extLst>
                  <a:ext uri="{FF2B5EF4-FFF2-40B4-BE49-F238E27FC236}">
                    <a16:creationId xmlns:a16="http://schemas.microsoft.com/office/drawing/2014/main" id="{A73450E6-D16F-40C0-9D37-2D1801FFAE47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C3E24-86FA-4358-A99A-4BC7CEBDC68D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5EC252-9966-4429-88D4-04AF94199A68}"/>
              </a:ext>
            </a:extLst>
          </p:cNvPr>
          <p:cNvGrpSpPr/>
          <p:nvPr/>
        </p:nvGrpSpPr>
        <p:grpSpPr>
          <a:xfrm rot="10800000">
            <a:off x="7983629" y="1598870"/>
            <a:ext cx="2170494" cy="2167326"/>
            <a:chOff x="1359926" y="3183994"/>
            <a:chExt cx="2170494" cy="216732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B77212-5F91-40D2-BBFB-B648927F6D59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64" name="순서도: 수동 입력 63">
                <a:extLst>
                  <a:ext uri="{FF2B5EF4-FFF2-40B4-BE49-F238E27FC236}">
                    <a16:creationId xmlns:a16="http://schemas.microsoft.com/office/drawing/2014/main" id="{D08C0158-490C-4BC9-8528-42550B672F86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82E728-7362-4A32-9AB6-085565D81CE9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9533B98-FB8B-42F7-85B8-BBC9D3E42542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62" name="순서도: 수동 입력 61">
                <a:extLst>
                  <a:ext uri="{FF2B5EF4-FFF2-40B4-BE49-F238E27FC236}">
                    <a16:creationId xmlns:a16="http://schemas.microsoft.com/office/drawing/2014/main" id="{52670D1C-C94F-4B6B-90B8-7C64F2A0E8BF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2B1271D-92B6-4301-A09A-6CEE3257F1E4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2FBFA6-2469-408C-842F-7EA96272FDFD}"/>
              </a:ext>
            </a:extLst>
          </p:cNvPr>
          <p:cNvSpPr/>
          <p:nvPr/>
        </p:nvSpPr>
        <p:spPr>
          <a:xfrm>
            <a:off x="1890495" y="1749671"/>
            <a:ext cx="8125377" cy="43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FB5D6-33B8-4630-B48B-7F6B6CA1384D}"/>
              </a:ext>
            </a:extLst>
          </p:cNvPr>
          <p:cNvCxnSpPr/>
          <p:nvPr/>
        </p:nvCxnSpPr>
        <p:spPr>
          <a:xfrm>
            <a:off x="4328160" y="1874520"/>
            <a:ext cx="0" cy="399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019F69-B385-443B-805D-02E095AF4968}"/>
              </a:ext>
            </a:extLst>
          </p:cNvPr>
          <p:cNvCxnSpPr/>
          <p:nvPr/>
        </p:nvCxnSpPr>
        <p:spPr>
          <a:xfrm>
            <a:off x="1997723" y="2320230"/>
            <a:ext cx="7857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65FD73-EDC2-45F7-A213-981CF530D6A8}"/>
              </a:ext>
            </a:extLst>
          </p:cNvPr>
          <p:cNvSpPr txBox="1"/>
          <p:nvPr/>
        </p:nvSpPr>
        <p:spPr>
          <a:xfrm>
            <a:off x="2316480" y="1782887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지적 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F63CC6-2FC6-412A-A6E4-C4576D85AD68}"/>
              </a:ext>
            </a:extLst>
          </p:cNvPr>
          <p:cNvSpPr txBox="1"/>
          <p:nvPr/>
        </p:nvSpPr>
        <p:spPr>
          <a:xfrm>
            <a:off x="6298649" y="1818784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3BD7C-6F69-4FD8-AD45-F59D9C05BA5D}"/>
              </a:ext>
            </a:extLst>
          </p:cNvPr>
          <p:cNvSpPr txBox="1"/>
          <p:nvPr/>
        </p:nvSpPr>
        <p:spPr>
          <a:xfrm>
            <a:off x="2008075" y="3578118"/>
            <a:ext cx="220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이상상태의 예가 여러가지 있어야함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38F10-29F2-4C05-85FF-811683ECDC20}"/>
              </a:ext>
            </a:extLst>
          </p:cNvPr>
          <p:cNvSpPr txBox="1"/>
          <p:nvPr/>
        </p:nvSpPr>
        <p:spPr>
          <a:xfrm>
            <a:off x="4461629" y="3429000"/>
            <a:ext cx="543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작은 디바이스 안에 사용되는 센서 종류의 한계가 있기 때문에 현재 사용중인 센서를 통해서 알아낼 수 있는 이상상태가 존재하는지 연구하고 추후에 추가 구현할 예정</a:t>
            </a:r>
          </a:p>
        </p:txBody>
      </p:sp>
    </p:spTree>
    <p:extLst>
      <p:ext uri="{BB962C8B-B14F-4D97-AF65-F5344CB8AC3E}">
        <p14:creationId xmlns:p14="http://schemas.microsoft.com/office/powerpoint/2010/main" val="2030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1896731" cy="464281"/>
            <a:chOff x="126804" y="1072988"/>
            <a:chExt cx="1896731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173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 개발 배경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1299B3-A340-416C-83E0-4D83B0FFE6BC}"/>
              </a:ext>
            </a:extLst>
          </p:cNvPr>
          <p:cNvSpPr txBox="1"/>
          <p:nvPr/>
        </p:nvSpPr>
        <p:spPr>
          <a:xfrm>
            <a:off x="134110" y="1588907"/>
            <a:ext cx="1168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               				        				 ”  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0DA96-20E4-4CF7-A03E-1173C14F52E8}"/>
              </a:ext>
            </a:extLst>
          </p:cNvPr>
          <p:cNvSpPr txBox="1"/>
          <p:nvPr/>
        </p:nvSpPr>
        <p:spPr>
          <a:xfrm>
            <a:off x="780513" y="1716546"/>
            <a:ext cx="10472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1000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 애완견 시대에 따라 애견관련 사업의 규모도 성장했다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그에 따른 애완견 헬스케어의 관심도 급등함에 따라 효율적이고 정확한 데이터를 통해 보다 안전한 애완견의 삶을 보장하는 환경을 조성해야 한다는 필요를 느낌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3CA490-06E2-4563-BB7E-2459AAD24364}"/>
              </a:ext>
            </a:extLst>
          </p:cNvPr>
          <p:cNvGrpSpPr/>
          <p:nvPr/>
        </p:nvGrpSpPr>
        <p:grpSpPr>
          <a:xfrm>
            <a:off x="126426" y="3014959"/>
            <a:ext cx="1896731" cy="464281"/>
            <a:chOff x="249349" y="3216295"/>
            <a:chExt cx="1896731" cy="46428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6497163-21A3-42A3-96CB-4644AE8ABACD}"/>
                </a:ext>
              </a:extLst>
            </p:cNvPr>
            <p:cNvSpPr/>
            <p:nvPr/>
          </p:nvSpPr>
          <p:spPr>
            <a:xfrm>
              <a:off x="249349" y="3216295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5D1903-287A-42C3-9BC5-183B90CFBFC7}"/>
                </a:ext>
              </a:extLst>
            </p:cNvPr>
            <p:cNvSpPr txBox="1"/>
            <p:nvPr/>
          </p:nvSpPr>
          <p:spPr>
            <a:xfrm>
              <a:off x="408373" y="3280466"/>
              <a:ext cx="173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 개발 목표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698E1B-C3AA-4A32-A461-4B94613AE323}"/>
              </a:ext>
            </a:extLst>
          </p:cNvPr>
          <p:cNvGrpSpPr/>
          <p:nvPr/>
        </p:nvGrpSpPr>
        <p:grpSpPr>
          <a:xfrm>
            <a:off x="134110" y="4606428"/>
            <a:ext cx="1896731" cy="464281"/>
            <a:chOff x="262838" y="4884440"/>
            <a:chExt cx="1896731" cy="46428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41D571-D0A8-4C3E-BD93-2A12B567058C}"/>
                </a:ext>
              </a:extLst>
            </p:cNvPr>
            <p:cNvSpPr/>
            <p:nvPr/>
          </p:nvSpPr>
          <p:spPr>
            <a:xfrm>
              <a:off x="262838" y="4884440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6AFE70-AAB3-4F3E-96DA-F007B1FA31E9}"/>
                </a:ext>
              </a:extLst>
            </p:cNvPr>
            <p:cNvSpPr txBox="1"/>
            <p:nvPr/>
          </p:nvSpPr>
          <p:spPr>
            <a:xfrm>
              <a:off x="421862" y="4948611"/>
              <a:ext cx="173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 개발 효과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21882C2-6504-4278-AA6A-321B90CF6B0A}"/>
              </a:ext>
            </a:extLst>
          </p:cNvPr>
          <p:cNvSpPr txBox="1"/>
          <p:nvPr/>
        </p:nvSpPr>
        <p:spPr>
          <a:xfrm>
            <a:off x="134110" y="3459569"/>
            <a:ext cx="1168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               				        				 ”  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2ACFD0-A6BA-4A70-9CAF-3C621E6CE21E}"/>
              </a:ext>
            </a:extLst>
          </p:cNvPr>
          <p:cNvSpPr txBox="1"/>
          <p:nvPr/>
        </p:nvSpPr>
        <p:spPr>
          <a:xfrm>
            <a:off x="780513" y="3587208"/>
            <a:ext cx="1047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애완견이 장착할 수 있는 웨어러블 디바이스를 통해 각종 데이터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심장박동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체온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수집해 애완견을 직접 관리할 수 없을 때 이상증상이 발견될 경우 반려인에게 알림이 가도록 개발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BFDBAE-3434-44A5-9994-489CF5BABE5D}"/>
              </a:ext>
            </a:extLst>
          </p:cNvPr>
          <p:cNvSpPr txBox="1"/>
          <p:nvPr/>
        </p:nvSpPr>
        <p:spPr>
          <a:xfrm>
            <a:off x="194202" y="5124367"/>
            <a:ext cx="1168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               				        				 ”  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D378D5-5CB1-4521-B7ED-2607124E2744}"/>
              </a:ext>
            </a:extLst>
          </p:cNvPr>
          <p:cNvSpPr txBox="1"/>
          <p:nvPr/>
        </p:nvSpPr>
        <p:spPr>
          <a:xfrm>
            <a:off x="840605" y="5252006"/>
            <a:ext cx="1047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애완견의 이상현상을 빠르고 정확하게 파악하여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애완견의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골든타임을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지켜 여러 동물을 꾸준히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관리해야하는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여러 환경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동물병원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애견카페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애견샵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 위험한 상황을 사전에 방지할 수 있어진다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18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58D1D9-6DB2-4E92-AC00-F1B71DADC3B3}"/>
              </a:ext>
            </a:extLst>
          </p:cNvPr>
          <p:cNvSpPr/>
          <p:nvPr/>
        </p:nvSpPr>
        <p:spPr>
          <a:xfrm>
            <a:off x="3891280" y="1537269"/>
            <a:ext cx="7335520" cy="4652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55427-0DF8-4D0A-B7BC-15C212E9E455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연구 및 사례</a:t>
            </a:r>
          </a:p>
        </p:txBody>
      </p:sp>
      <p:grpSp>
        <p:nvGrpSpPr>
          <p:cNvPr id="46" name="Group 1">
            <a:extLst>
              <a:ext uri="{FF2B5EF4-FFF2-40B4-BE49-F238E27FC236}">
                <a16:creationId xmlns:a16="http://schemas.microsoft.com/office/drawing/2014/main" id="{D56D6ABA-48F0-405B-8D45-49CE6814E494}"/>
              </a:ext>
            </a:extLst>
          </p:cNvPr>
          <p:cNvGrpSpPr/>
          <p:nvPr/>
        </p:nvGrpSpPr>
        <p:grpSpPr>
          <a:xfrm>
            <a:off x="801979" y="1749671"/>
            <a:ext cx="2823935" cy="4955929"/>
            <a:chOff x="1379477" y="736977"/>
            <a:chExt cx="3251251" cy="5705856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D4080F08-350B-4A4A-B277-8B29CF36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7" y="736977"/>
              <a:ext cx="3251251" cy="5705856"/>
            </a:xfrm>
            <a:prstGeom prst="rect">
              <a:avLst/>
            </a:prstGeom>
          </p:spPr>
        </p:pic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EB6719F9-9F8D-4F16-B365-61E1DE99FD21}"/>
                </a:ext>
              </a:extLst>
            </p:cNvPr>
            <p:cNvSpPr/>
            <p:nvPr/>
          </p:nvSpPr>
          <p:spPr>
            <a:xfrm>
              <a:off x="1847529" y="1357723"/>
              <a:ext cx="2232248" cy="3941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BB248F-D20A-4B05-B483-F3BEEA501DC0}"/>
              </a:ext>
            </a:extLst>
          </p:cNvPr>
          <p:cNvGrpSpPr/>
          <p:nvPr/>
        </p:nvGrpSpPr>
        <p:grpSpPr>
          <a:xfrm>
            <a:off x="6988475" y="1724506"/>
            <a:ext cx="1191926" cy="416560"/>
            <a:chOff x="7100235" y="1685487"/>
            <a:chExt cx="1191926" cy="41656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2C2638-A468-4FCF-B370-52C399F353D7}"/>
                </a:ext>
              </a:extLst>
            </p:cNvPr>
            <p:cNvSpPr/>
            <p:nvPr/>
          </p:nvSpPr>
          <p:spPr>
            <a:xfrm>
              <a:off x="7100235" y="1685487"/>
              <a:ext cx="1191926" cy="416560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41139C-EFC7-454B-B2D4-5D9B1B47D820}"/>
                </a:ext>
              </a:extLst>
            </p:cNvPr>
            <p:cNvSpPr txBox="1"/>
            <p:nvPr/>
          </p:nvSpPr>
          <p:spPr>
            <a:xfrm>
              <a:off x="7186282" y="1709101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 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체온계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3D738EE-34E1-4FF6-8268-9D9814009CDA}"/>
              </a:ext>
            </a:extLst>
          </p:cNvPr>
          <p:cNvCxnSpPr>
            <a:cxnSpLocks/>
          </p:cNvCxnSpPr>
          <p:nvPr/>
        </p:nvCxnSpPr>
        <p:spPr>
          <a:xfrm>
            <a:off x="6016813" y="2814178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7772A92-F20B-4DA3-83F0-571D704C74AD}"/>
              </a:ext>
            </a:extLst>
          </p:cNvPr>
          <p:cNvCxnSpPr>
            <a:cxnSpLocks/>
          </p:cNvCxnSpPr>
          <p:nvPr/>
        </p:nvCxnSpPr>
        <p:spPr>
          <a:xfrm>
            <a:off x="6016813" y="2230907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AutoShape 4" descr="ì¤í¬ë¦°ì· ì´ë¯¸ì§">
            <a:extLst>
              <a:ext uri="{FF2B5EF4-FFF2-40B4-BE49-F238E27FC236}">
                <a16:creationId xmlns:a16="http://schemas.microsoft.com/office/drawing/2014/main" id="{4697A96A-2A40-44F6-9BD9-3FDDF0841D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E575D-D9A2-49CF-87B5-A3F0803D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5" y="2973390"/>
            <a:ext cx="1685833" cy="3029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5007F-9A65-4E94-8A18-C9ED7A22B668}"/>
              </a:ext>
            </a:extLst>
          </p:cNvPr>
          <p:cNvSpPr txBox="1"/>
          <p:nvPr/>
        </p:nvSpPr>
        <p:spPr>
          <a:xfrm>
            <a:off x="4084162" y="2271340"/>
            <a:ext cx="69497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외부 기기를 이용하여 체온을 측정한 뒤 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 데이터를 바탕으로 사용자의 체온을 기록함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endParaRPr lang="ko-KR" altLang="en-US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0CAE93-A982-4549-B858-1EC2088C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97" y="2973807"/>
            <a:ext cx="1696703" cy="3027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79F14A-411E-49D0-9BDC-4451148B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098" y="2977185"/>
            <a:ext cx="1696703" cy="3025339"/>
          </a:xfrm>
          <a:prstGeom prst="rect">
            <a:avLst/>
          </a:prstGeom>
        </p:spPr>
      </p:pic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52F708BF-CE1C-453F-8A91-87644A494B8C}"/>
              </a:ext>
            </a:extLst>
          </p:cNvPr>
          <p:cNvSpPr/>
          <p:nvPr/>
        </p:nvSpPr>
        <p:spPr>
          <a:xfrm rot="5400000">
            <a:off x="6352254" y="4242585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DD3DB5B7-1C19-4B66-94D5-86088F94C94F}"/>
              </a:ext>
            </a:extLst>
          </p:cNvPr>
          <p:cNvSpPr/>
          <p:nvPr/>
        </p:nvSpPr>
        <p:spPr>
          <a:xfrm rot="5400000">
            <a:off x="8606339" y="4242587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41E4AE-7D53-4444-ADE6-8BF242FC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46" y="2637140"/>
            <a:ext cx="1865055" cy="18404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36C47E5-B9B3-4ADC-8709-EAF686ECC89B}"/>
              </a:ext>
            </a:extLst>
          </p:cNvPr>
          <p:cNvSpPr txBox="1"/>
          <p:nvPr/>
        </p:nvSpPr>
        <p:spPr>
          <a:xfrm>
            <a:off x="1252746" y="4459570"/>
            <a:ext cx="185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체온계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C7BEFB-3062-42CF-9416-60BB99BC6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5" y="2963036"/>
            <a:ext cx="1676950" cy="30386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E13657-C6D6-41CA-AAB7-A8F711DA2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335" y="2963036"/>
            <a:ext cx="1701763" cy="3038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8E6AF9-10E8-4EC9-BF1F-40DF745BC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617" y="2979950"/>
            <a:ext cx="1738312" cy="302174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D0010B7-7C3C-42DD-9F64-6A4400FEE1C0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E4FD95-3DC4-46C7-A3EE-4BAE922F3E89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66DC190-94DB-4107-A992-153A49F8E024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7052608-FFFB-49FC-9865-9175480E852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82CA069-6ACD-40A3-8DEF-7AFB9373508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D641897-8EA3-4A86-9292-5E9FC1FF131F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DF91E7F-3DCA-453C-BF5B-D34A05C7E3BD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8A19ED7B-A02C-4D6C-A492-60317D41E16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401B439-02A2-49E3-95B5-7D82B554EFC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8B271FE-A3FA-4535-BBCC-74750C015EAF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C9FD218C-40E8-4A6A-BB29-1272C2D271D2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D0ED086-BF63-407C-AB80-EF22281A919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239813E-E60C-461C-80A0-44BCB1687FD1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3493F293-59EA-4384-BFBF-5702137C858B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D025C95-4509-4B15-BA77-D54700EB127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D9742D-7877-468B-9103-838C4A819EE0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BCDF785-E4D2-483F-8868-892EA35E8FD8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BD056E0-DF4D-4A6E-BF5B-6BE91DDC3AB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B2EF46B-84D9-4BC5-8109-36AE2BDDC14B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714A3B6E-1B4C-4F02-A12E-C9889381152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748821B-4D1D-48CA-A833-F50ADD4454F8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F882F69-CF6B-4B3A-A306-E7CCA6158B5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E0C4E01A-334E-4F93-8A2A-B560C753A9F8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C5F3066-39D1-4416-BFD1-4EFE29491A70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FA4287A-EDAB-4AC6-949E-F77E561FD7B1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4789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8D5898-CDF1-4AB4-B8E4-58005118301E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55427-0DF8-4D0A-B7BC-15C212E9E455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연구 및 사례</a:t>
            </a:r>
          </a:p>
        </p:txBody>
      </p:sp>
      <p:grpSp>
        <p:nvGrpSpPr>
          <p:cNvPr id="46" name="Group 1">
            <a:extLst>
              <a:ext uri="{FF2B5EF4-FFF2-40B4-BE49-F238E27FC236}">
                <a16:creationId xmlns:a16="http://schemas.microsoft.com/office/drawing/2014/main" id="{D56D6ABA-48F0-405B-8D45-49CE6814E494}"/>
              </a:ext>
            </a:extLst>
          </p:cNvPr>
          <p:cNvGrpSpPr/>
          <p:nvPr/>
        </p:nvGrpSpPr>
        <p:grpSpPr>
          <a:xfrm>
            <a:off x="801979" y="1749671"/>
            <a:ext cx="2823935" cy="4955929"/>
            <a:chOff x="1379477" y="736977"/>
            <a:chExt cx="3251251" cy="5705856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D4080F08-350B-4A4A-B277-8B29CF36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7" y="736977"/>
              <a:ext cx="3251251" cy="5705856"/>
            </a:xfrm>
            <a:prstGeom prst="rect">
              <a:avLst/>
            </a:prstGeom>
          </p:spPr>
        </p:pic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EB6719F9-9F8D-4F16-B365-61E1DE99FD21}"/>
                </a:ext>
              </a:extLst>
            </p:cNvPr>
            <p:cNvSpPr/>
            <p:nvPr/>
          </p:nvSpPr>
          <p:spPr>
            <a:xfrm>
              <a:off x="1847529" y="1357723"/>
              <a:ext cx="2232248" cy="3941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EF49AA-155E-46BC-81BD-25B1BA2E85B3}"/>
              </a:ext>
            </a:extLst>
          </p:cNvPr>
          <p:cNvSpPr/>
          <p:nvPr/>
        </p:nvSpPr>
        <p:spPr>
          <a:xfrm>
            <a:off x="3891280" y="1537269"/>
            <a:ext cx="7335520" cy="4652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7C2DA9-2B71-4D4F-845A-3BF790F6A0AB}"/>
              </a:ext>
            </a:extLst>
          </p:cNvPr>
          <p:cNvGrpSpPr/>
          <p:nvPr/>
        </p:nvGrpSpPr>
        <p:grpSpPr>
          <a:xfrm>
            <a:off x="6988475" y="1724506"/>
            <a:ext cx="1191926" cy="416560"/>
            <a:chOff x="7100235" y="1685487"/>
            <a:chExt cx="1191926" cy="41656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01594F-F55F-4F01-B244-1E050F6AEC1C}"/>
                </a:ext>
              </a:extLst>
            </p:cNvPr>
            <p:cNvSpPr/>
            <p:nvPr/>
          </p:nvSpPr>
          <p:spPr>
            <a:xfrm>
              <a:off x="7100235" y="1685487"/>
              <a:ext cx="1191926" cy="416560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23893B-D261-407B-BBED-275A198E4F2D}"/>
                </a:ext>
              </a:extLst>
            </p:cNvPr>
            <p:cNvSpPr txBox="1"/>
            <p:nvPr/>
          </p:nvSpPr>
          <p:spPr>
            <a:xfrm>
              <a:off x="7320133" y="1709101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펫피트</a:t>
              </a:r>
              <a:endPara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A7E7A17-A93F-493A-B597-5761F673E8C7}"/>
              </a:ext>
            </a:extLst>
          </p:cNvPr>
          <p:cNvCxnSpPr>
            <a:cxnSpLocks/>
          </p:cNvCxnSpPr>
          <p:nvPr/>
        </p:nvCxnSpPr>
        <p:spPr>
          <a:xfrm>
            <a:off x="6016813" y="2230907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6C47112-15CA-4931-8629-2561B4ECEDEE}"/>
              </a:ext>
            </a:extLst>
          </p:cNvPr>
          <p:cNvSpPr txBox="1"/>
          <p:nvPr/>
        </p:nvSpPr>
        <p:spPr>
          <a:xfrm>
            <a:off x="4084162" y="2271340"/>
            <a:ext cx="69497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3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sk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만든 반려견의 운동량과 칼로리 소모량을 체크해주는 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목걸이 형태의 스마트 앱 악세사리</a:t>
            </a:r>
          </a:p>
        </p:txBody>
      </p:sp>
      <p:sp>
        <p:nvSpPr>
          <p:cNvPr id="2" name="AutoShape 2" descr="í¬ì¤í°">
            <a:extLst>
              <a:ext uri="{FF2B5EF4-FFF2-40B4-BE49-F238E27FC236}">
                <a16:creationId xmlns:a16="http://schemas.microsoft.com/office/drawing/2014/main" id="{448EE0FB-6FE7-4409-A834-77264ABBA0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741" y="28019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16398-B4B8-47C3-B729-F8005BE82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6" b="98889" l="556" r="97222">
                        <a14:foregroundMark x1="48333" y1="10556" x2="21667" y2="18333"/>
                        <a14:foregroundMark x1="28889" y1="7778" x2="9444" y2="23889"/>
                        <a14:foregroundMark x1="20000" y1="13333" x2="30556" y2="43889"/>
                        <a14:foregroundMark x1="30556" y1="43889" x2="43889" y2="46111"/>
                        <a14:foregroundMark x1="44444" y1="23333" x2="31667" y2="44444"/>
                        <a14:foregroundMark x1="45000" y1="22222" x2="20000" y2="45556"/>
                        <a14:foregroundMark x1="20000" y1="45556" x2="18889" y2="62778"/>
                        <a14:foregroundMark x1="53889" y1="35000" x2="38333" y2="58889"/>
                        <a14:foregroundMark x1="38333" y1="58889" x2="51667" y2="78889"/>
                        <a14:foregroundMark x1="68889" y1="40000" x2="40556" y2="50000"/>
                        <a14:foregroundMark x1="40556" y1="50000" x2="44444" y2="77222"/>
                        <a14:foregroundMark x1="44444" y1="77222" x2="45000" y2="77222"/>
                        <a14:foregroundMark x1="71667" y1="43889" x2="38333" y2="61667"/>
                        <a14:foregroundMark x1="38333" y1="61667" x2="67222" y2="69444"/>
                        <a14:foregroundMark x1="67222" y1="69444" x2="44444" y2="40556"/>
                        <a14:foregroundMark x1="44444" y1="40556" x2="44444" y2="67778"/>
                        <a14:foregroundMark x1="57222" y1="38333" x2="70000" y2="63333"/>
                        <a14:foregroundMark x1="70000" y1="63333" x2="77222" y2="34444"/>
                        <a14:foregroundMark x1="77222" y1="34444" x2="41111" y2="34444"/>
                        <a14:foregroundMark x1="41111" y1="34444" x2="26111" y2="62778"/>
                        <a14:foregroundMark x1="26111" y1="62778" x2="28889" y2="67222"/>
                        <a14:foregroundMark x1="46111" y1="14444" x2="87778" y2="36111"/>
                        <a14:foregroundMark x1="13333" y1="5000" x2="45556" y2="556"/>
                        <a14:foregroundMark x1="45556" y1="556" x2="85556" y2="7778"/>
                        <a14:foregroundMark x1="85556" y1="7778" x2="96667" y2="71111"/>
                        <a14:foregroundMark x1="96667" y1="71111" x2="86667" y2="97778"/>
                        <a14:foregroundMark x1="86667" y1="97778" x2="47222" y2="98889"/>
                        <a14:foregroundMark x1="47222" y1="98889" x2="17222" y2="88333"/>
                        <a14:foregroundMark x1="17222" y1="88333" x2="15556" y2="52778"/>
                        <a14:foregroundMark x1="15556" y1="52778" x2="22778" y2="28333"/>
                        <a14:foregroundMark x1="12222" y1="16111" x2="6111" y2="71667"/>
                        <a14:foregroundMark x1="6111" y1="71667" x2="8333" y2="74444"/>
                        <a14:foregroundMark x1="6667" y1="12222" x2="1111" y2="61667"/>
                        <a14:foregroundMark x1="8333" y1="9444" x2="35000" y2="556"/>
                        <a14:foregroundMark x1="35000" y1="556" x2="35000" y2="556"/>
                        <a14:foregroundMark x1="81111" y1="10556" x2="97222" y2="39444"/>
                        <a14:foregroundMark x1="90556" y1="52222" x2="77222" y2="76667"/>
                        <a14:foregroundMark x1="3889" y1="89444" x2="22222" y2="97222"/>
                        <a14:foregroundMark x1="76111" y1="45000" x2="91111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694" y="2700115"/>
            <a:ext cx="1714500" cy="17145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B35A3F1-0460-45D5-90BB-D3B8F799BEE1}"/>
              </a:ext>
            </a:extLst>
          </p:cNvPr>
          <p:cNvSpPr txBox="1"/>
          <p:nvPr/>
        </p:nvSpPr>
        <p:spPr>
          <a:xfrm>
            <a:off x="1252746" y="4459570"/>
            <a:ext cx="185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펫피트</a:t>
            </a:r>
            <a:endParaRPr lang="ko-KR" altLang="en-US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17838F7-83CA-4168-A227-984A0ADE7B62}"/>
              </a:ext>
            </a:extLst>
          </p:cNvPr>
          <p:cNvCxnSpPr>
            <a:cxnSpLocks/>
          </p:cNvCxnSpPr>
          <p:nvPr/>
        </p:nvCxnSpPr>
        <p:spPr>
          <a:xfrm>
            <a:off x="6016813" y="2814178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4D2DF00-C552-4F7A-BAE9-6B8ED9EE3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672" y="2973061"/>
            <a:ext cx="1670559" cy="2942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CD3F29-035F-4252-91AA-4A11C7E1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359" y="2973061"/>
            <a:ext cx="1670559" cy="2966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3573F-E7A4-4259-B7DB-407852E20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293" y="2961713"/>
            <a:ext cx="1659869" cy="2954303"/>
          </a:xfrm>
          <a:prstGeom prst="rect">
            <a:avLst/>
          </a:prstGeom>
        </p:spPr>
      </p:pic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C5E3F1C9-4124-4D82-8D3F-66579E61F818}"/>
              </a:ext>
            </a:extLst>
          </p:cNvPr>
          <p:cNvSpPr/>
          <p:nvPr/>
        </p:nvSpPr>
        <p:spPr>
          <a:xfrm rot="5400000">
            <a:off x="6352254" y="4242585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F1D6E722-534C-47DF-84A1-6D17A34C5627}"/>
              </a:ext>
            </a:extLst>
          </p:cNvPr>
          <p:cNvSpPr/>
          <p:nvPr/>
        </p:nvSpPr>
        <p:spPr>
          <a:xfrm rot="5400000">
            <a:off x="8606339" y="4242587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4841EE-73CC-4692-B9B9-B3DDCC4FD00D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88C3B94-1F04-4D73-84E4-60D73A5955FF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5B665F8-6922-4EBF-8859-FE25E3D5B5AB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EF2672-CFE5-4AF1-9006-C80DD97BE98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25722A0-6A5D-4C60-A4D2-8F2DB333627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5F7D4D-4F2F-4FEF-9A2B-8A7C286A4830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18F0B-ED44-4EF3-9149-99CB6BFA0E30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7A54B9E-A1E7-4C91-B451-1498554715F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F56A32-EF6A-4438-8F6D-93B4CCF1EE2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44B6FE5-774F-4964-9F08-781B0BB0C59D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98E7FF2-35C3-413B-8A28-64696FBE0F15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611BA6-BA86-4595-B32F-0BD3210B71FA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3271129-65D2-46A8-A929-F0FD2E52444F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4D1AD0E-F2BC-4E8C-90CE-DC9552CE94B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A88D2D-F1B4-4B8E-9E32-C622D246FB7C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A6A5F55-882C-4436-ABBB-B6A4354EFD29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25055F9-1406-4E5E-908C-E91E742E4D7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FE7A4BB-390A-443B-BD49-E8668543FE06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C0E3EE7-A077-4D85-B6E9-C717496103E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70977B7-8E2C-44B2-A30E-165B4F4F3A5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891E47-B3F9-4BA9-A3FC-ADE3EB5A916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E1AE1AF-2B1D-4914-88E0-35209EB8E534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B7B163D2-9806-46B1-AE9D-E2BBEF105B2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D895A-E6A2-428F-8723-46F8A702270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48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8D5898-CDF1-4AB4-B8E4-58005118301E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55427-0DF8-4D0A-B7BC-15C212E9E455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사례와의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다른점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A6F32-4AA2-4EAE-A573-C28B3A2C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3" y="4474781"/>
            <a:ext cx="2081379" cy="2081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F4E733-1FC9-4692-B3C1-ED812815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828" y="3709869"/>
            <a:ext cx="1260813" cy="126081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64F7E4-FC65-48EF-B6BA-B4B5EC535F79}"/>
              </a:ext>
            </a:extLst>
          </p:cNvPr>
          <p:cNvGrpSpPr/>
          <p:nvPr/>
        </p:nvGrpSpPr>
        <p:grpSpPr>
          <a:xfrm>
            <a:off x="4813239" y="2953380"/>
            <a:ext cx="7092933" cy="1706658"/>
            <a:chOff x="4485028" y="1302591"/>
            <a:chExt cx="7092933" cy="170665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FF4DD3A-D094-4BAE-A385-144A3106374D}"/>
                </a:ext>
              </a:extLst>
            </p:cNvPr>
            <p:cNvGrpSpPr/>
            <p:nvPr/>
          </p:nvGrpSpPr>
          <p:grpSpPr>
            <a:xfrm>
              <a:off x="4485028" y="1302591"/>
              <a:ext cx="7092933" cy="1706658"/>
              <a:chOff x="4557907" y="1097705"/>
              <a:chExt cx="7092933" cy="137782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A8EA4AB-5A3E-4CF1-8412-8FADDE263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3012" y="1097705"/>
                <a:ext cx="1377828" cy="1377828"/>
              </a:xfrm>
              <a:prstGeom prst="rect">
                <a:avLst/>
              </a:prstGeom>
            </p:spPr>
          </p:pic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5EEC840-56BA-4407-B8BF-7C9D71D6AB65}"/>
                  </a:ext>
                </a:extLst>
              </p:cNvPr>
              <p:cNvSpPr/>
              <p:nvPr/>
            </p:nvSpPr>
            <p:spPr>
              <a:xfrm>
                <a:off x="4557907" y="1701837"/>
                <a:ext cx="5854148" cy="773696"/>
              </a:xfrm>
              <a:prstGeom prst="roundRect">
                <a:avLst/>
              </a:prstGeom>
              <a:solidFill>
                <a:srgbClr val="44A4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E926D-537D-448E-AEEC-33AF017C8162}"/>
                </a:ext>
              </a:extLst>
            </p:cNvPr>
            <p:cNvSpPr txBox="1"/>
            <p:nvPr/>
          </p:nvSpPr>
          <p:spPr>
            <a:xfrm>
              <a:off x="4581527" y="2168648"/>
              <a:ext cx="62083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애완견이 활발한 활동에는 데이터 수집을 지양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필요한 상황에만 애완견의 이상상태를 감지할 수 있음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AA7A4E0-CF53-4E06-A508-73C3891F3828}"/>
              </a:ext>
            </a:extLst>
          </p:cNvPr>
          <p:cNvSpPr txBox="1"/>
          <p:nvPr/>
        </p:nvSpPr>
        <p:spPr>
          <a:xfrm>
            <a:off x="399873" y="2322970"/>
            <a:ext cx="600726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반려견의 활동시간 비활동시간을 구분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( 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진동감지 센서 이용 </a:t>
            </a:r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비활동시간에만 데이터 수집 집중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2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소형견</a:t>
            </a:r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2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중형견</a:t>
            </a:r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2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대형견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분류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각각의 정상 수준을 재정의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87C1576-AD6C-48AB-B024-B77A92D8669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820352F-14C6-4F1C-867F-E1D89FD4B452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9E191E3-F047-4C73-B262-64A0B180D77B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F367EA-EE56-4A44-8C76-FA7E5A3FE6E9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0BE339A-F592-43C5-80CD-D3496A380F15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4C0E6C-51DA-42B9-960A-C31C8A022E03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3D77C4F-451F-451A-9857-1343BE5D6473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0FFEB3E-485B-44B4-9AE6-F4A6E8102A21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82B2AB-ED59-4DC0-949B-75111A4FF1EA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A7650E-A87C-465D-818B-0AAAF434C886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7AF617AA-DFB9-457C-A833-816BE65FC1D9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5409CF-5F20-4AFB-A86C-89D3F2687C1E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C8B9FBC-0B00-4B64-B79F-7382AA60A69E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04BDB42E-2A42-4EAF-B1DB-12136529731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125F00-3869-4356-A05C-6BD76BB5574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0C03E4F-52E4-433D-BDAE-D8BF0C907A6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614B6FB-740E-460A-9804-4F0F90AE51B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AA3FE5E-23D1-46B9-8692-BA6CA290626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02380F6-87D8-4651-A0A9-B2B0B576B168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5A92F02F-DDE7-4BE6-99E2-7CE1DA6F56F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A2A035-598E-4B86-AE39-C6C5A0AB7938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79A85A8-3238-44C1-B71E-2319599313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5EF6C3B2-3323-4EC0-911F-57B5B2BF9837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DA3086-7E6B-4DF4-B420-6E30FC986628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2058</Words>
  <Application>Microsoft Office PowerPoint</Application>
  <PresentationFormat>와이드스크린</PresentationFormat>
  <Paragraphs>606</Paragraphs>
  <Slides>28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조선일보명조</vt:lpstr>
      <vt:lpstr>KoPub돋움체 Bold</vt:lpstr>
      <vt:lpstr>Arial</vt:lpstr>
      <vt:lpstr>Gill Sans</vt:lpstr>
      <vt:lpstr>나눔바른고딕</vt:lpstr>
      <vt:lpstr>맑은 고딕</vt:lpstr>
      <vt:lpstr>Raleway</vt:lpstr>
      <vt:lpstr>KoPub돋움체 Light</vt:lpstr>
      <vt:lpstr>KoPub돋움체 Medium</vt:lpstr>
      <vt:lpstr>HNC_GO_B_HINT_GS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DongJin</dc:creator>
  <cp:lastModifiedBy>김 동진</cp:lastModifiedBy>
  <cp:revision>69</cp:revision>
  <dcterms:created xsi:type="dcterms:W3CDTF">2018-11-23T13:45:21Z</dcterms:created>
  <dcterms:modified xsi:type="dcterms:W3CDTF">2019-04-25T11:41:14Z</dcterms:modified>
</cp:coreProperties>
</file>